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495" r:id="rId2"/>
    <p:sldId id="589" r:id="rId3"/>
    <p:sldId id="601" r:id="rId4"/>
    <p:sldId id="591" r:id="rId5"/>
    <p:sldId id="599" r:id="rId6"/>
    <p:sldId id="602" r:id="rId7"/>
    <p:sldId id="603" r:id="rId8"/>
    <p:sldId id="566" r:id="rId9"/>
    <p:sldId id="598" r:id="rId10"/>
    <p:sldId id="592" r:id="rId11"/>
    <p:sldId id="593" r:id="rId12"/>
    <p:sldId id="594" r:id="rId13"/>
    <p:sldId id="595" r:id="rId14"/>
    <p:sldId id="596" r:id="rId15"/>
    <p:sldId id="597" r:id="rId16"/>
  </p:sldIdLst>
  <p:sldSz cx="10693400" cy="7561263"/>
  <p:notesSz cx="6888163" cy="10020300"/>
  <p:defaultTextStyle>
    <a:defPPr>
      <a:defRPr lang="en-US"/>
    </a:defPPr>
    <a:lvl1pPr algn="l" defTabSz="496888" rtl="0" eaLnBrk="0" fontAlgn="base" hangingPunct="0">
      <a:spcBef>
        <a:spcPct val="0"/>
      </a:spcBef>
      <a:spcAft>
        <a:spcPct val="0"/>
      </a:spcAft>
      <a:defRPr sz="2000" kern="1200">
        <a:solidFill>
          <a:schemeClr val="tx1"/>
        </a:solidFill>
        <a:latin typeface="Calibri" pitchFamily="34" charset="0"/>
        <a:ea typeface="MS PGothic" pitchFamily="34" charset="-128"/>
        <a:cs typeface="+mn-cs"/>
      </a:defRPr>
    </a:lvl1pPr>
    <a:lvl2pPr marL="496888" indent="-39688" algn="l" defTabSz="496888" rtl="0" eaLnBrk="0" fontAlgn="base" hangingPunct="0">
      <a:spcBef>
        <a:spcPct val="0"/>
      </a:spcBef>
      <a:spcAft>
        <a:spcPct val="0"/>
      </a:spcAft>
      <a:defRPr sz="2000" kern="1200">
        <a:solidFill>
          <a:schemeClr val="tx1"/>
        </a:solidFill>
        <a:latin typeface="Calibri" pitchFamily="34" charset="0"/>
        <a:ea typeface="MS PGothic" pitchFamily="34" charset="-128"/>
        <a:cs typeface="+mn-cs"/>
      </a:defRPr>
    </a:lvl2pPr>
    <a:lvl3pPr marL="995363" indent="-80963" algn="l" defTabSz="496888" rtl="0" eaLnBrk="0" fontAlgn="base" hangingPunct="0">
      <a:spcBef>
        <a:spcPct val="0"/>
      </a:spcBef>
      <a:spcAft>
        <a:spcPct val="0"/>
      </a:spcAft>
      <a:defRPr sz="2000" kern="1200">
        <a:solidFill>
          <a:schemeClr val="tx1"/>
        </a:solidFill>
        <a:latin typeface="Calibri" pitchFamily="34" charset="0"/>
        <a:ea typeface="MS PGothic" pitchFamily="34" charset="-128"/>
        <a:cs typeface="+mn-cs"/>
      </a:defRPr>
    </a:lvl3pPr>
    <a:lvl4pPr marL="1492250" indent="-120650" algn="l" defTabSz="496888" rtl="0" eaLnBrk="0" fontAlgn="base" hangingPunct="0">
      <a:spcBef>
        <a:spcPct val="0"/>
      </a:spcBef>
      <a:spcAft>
        <a:spcPct val="0"/>
      </a:spcAft>
      <a:defRPr sz="2000" kern="1200">
        <a:solidFill>
          <a:schemeClr val="tx1"/>
        </a:solidFill>
        <a:latin typeface="Calibri" pitchFamily="34" charset="0"/>
        <a:ea typeface="MS PGothic" pitchFamily="34" charset="-128"/>
        <a:cs typeface="+mn-cs"/>
      </a:defRPr>
    </a:lvl4pPr>
    <a:lvl5pPr marL="1990725" indent="-161925" algn="l" defTabSz="496888" rtl="0" eaLnBrk="0" fontAlgn="base" hangingPunct="0">
      <a:spcBef>
        <a:spcPct val="0"/>
      </a:spcBef>
      <a:spcAft>
        <a:spcPct val="0"/>
      </a:spcAft>
      <a:defRPr sz="2000" kern="1200">
        <a:solidFill>
          <a:schemeClr val="tx1"/>
        </a:solidFill>
        <a:latin typeface="Calibri" pitchFamily="34" charset="0"/>
        <a:ea typeface="MS PGothic" pitchFamily="34" charset="-128"/>
        <a:cs typeface="+mn-cs"/>
      </a:defRPr>
    </a:lvl5pPr>
    <a:lvl6pPr marL="2286000" algn="l" defTabSz="914400" rtl="0" eaLnBrk="1" latinLnBrk="0" hangingPunct="1">
      <a:defRPr sz="2000" kern="1200">
        <a:solidFill>
          <a:schemeClr val="tx1"/>
        </a:solidFill>
        <a:latin typeface="Calibri" pitchFamily="34" charset="0"/>
        <a:ea typeface="MS PGothic" pitchFamily="34" charset="-128"/>
        <a:cs typeface="+mn-cs"/>
      </a:defRPr>
    </a:lvl6pPr>
    <a:lvl7pPr marL="2743200" algn="l" defTabSz="914400" rtl="0" eaLnBrk="1" latinLnBrk="0" hangingPunct="1">
      <a:defRPr sz="2000" kern="1200">
        <a:solidFill>
          <a:schemeClr val="tx1"/>
        </a:solidFill>
        <a:latin typeface="Calibri" pitchFamily="34" charset="0"/>
        <a:ea typeface="MS PGothic" pitchFamily="34" charset="-128"/>
        <a:cs typeface="+mn-cs"/>
      </a:defRPr>
    </a:lvl7pPr>
    <a:lvl8pPr marL="3200400" algn="l" defTabSz="914400" rtl="0" eaLnBrk="1" latinLnBrk="0" hangingPunct="1">
      <a:defRPr sz="2000" kern="1200">
        <a:solidFill>
          <a:schemeClr val="tx1"/>
        </a:solidFill>
        <a:latin typeface="Calibri" pitchFamily="34" charset="0"/>
        <a:ea typeface="MS PGothic" pitchFamily="34" charset="-128"/>
        <a:cs typeface="+mn-cs"/>
      </a:defRPr>
    </a:lvl8pPr>
    <a:lvl9pPr marL="3657600" algn="l" defTabSz="914400" rtl="0" eaLnBrk="1" latinLnBrk="0" hangingPunct="1">
      <a:defRPr sz="20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4763" userDrawn="1">
          <p15:clr>
            <a:srgbClr val="A4A3A4"/>
          </p15:clr>
        </p15:guide>
        <p15:guide id="2" orient="horz" pos="4695" userDrawn="1">
          <p15:clr>
            <a:srgbClr val="A4A3A4"/>
          </p15:clr>
        </p15:guide>
        <p15:guide id="4" pos="193">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andrea Greco" initials="GG" lastIdx="20" clrIdx="0"/>
  <p:cmAuthor id="1" name="Marina Acanfora" initials="MA" lastIdx="4" clrIdx="1"/>
  <p:cmAuthor id="2" name="Serego Giadra" initials="SG"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33CC"/>
    <a:srgbClr val="990033"/>
    <a:srgbClr val="CC0066"/>
    <a:srgbClr val="004288"/>
    <a:srgbClr val="5B6770"/>
    <a:srgbClr val="E2AC00"/>
    <a:srgbClr val="FFFF66"/>
    <a:srgbClr val="9A332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5915" autoAdjust="0"/>
  </p:normalViewPr>
  <p:slideViewPr>
    <p:cSldViewPr snapToObjects="1">
      <p:cViewPr varScale="1">
        <p:scale>
          <a:sx n="62" d="100"/>
          <a:sy n="62" d="100"/>
        </p:scale>
        <p:origin x="1284" y="56"/>
      </p:cViewPr>
      <p:guideLst>
        <p:guide orient="horz" pos="4763"/>
        <p:guide orient="horz" pos="4695"/>
        <p:guide pos="193"/>
      </p:guideLst>
    </p:cSldViewPr>
  </p:slideViewPr>
  <p:outlineViewPr>
    <p:cViewPr>
      <p:scale>
        <a:sx n="33" d="100"/>
        <a:sy n="33" d="100"/>
      </p:scale>
      <p:origin x="0" y="6828"/>
    </p:cViewPr>
  </p:outlineViewPr>
  <p:notesTextViewPr>
    <p:cViewPr>
      <p:scale>
        <a:sx n="100" d="100"/>
        <a:sy n="100" d="100"/>
      </p:scale>
      <p:origin x="0" y="0"/>
    </p:cViewPr>
  </p:notesTextViewPr>
  <p:sorterViewPr>
    <p:cViewPr>
      <p:scale>
        <a:sx n="100" d="100"/>
        <a:sy n="100" d="100"/>
      </p:scale>
      <p:origin x="0" y="-1264"/>
    </p:cViewPr>
  </p:sorterViewPr>
  <p:notesViewPr>
    <p:cSldViewPr snapToObjects="1">
      <p:cViewPr varScale="1">
        <p:scale>
          <a:sx n="49" d="100"/>
          <a:sy n="49" d="100"/>
        </p:scale>
        <p:origin x="-2922" y="-9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576"/>
          </a:xfrm>
          <a:prstGeom prst="rect">
            <a:avLst/>
          </a:prstGeom>
        </p:spPr>
        <p:txBody>
          <a:bodyPr vert="horz" lIns="92446" tIns="46223" rIns="92446" bIns="46223" rtlCol="0"/>
          <a:lstStyle>
            <a:lvl1pPr algn="l" defTabSz="503414"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00934" y="0"/>
            <a:ext cx="2985621" cy="501576"/>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pPr>
              <a:defRPr/>
            </a:pPr>
            <a:fld id="{601237C7-7583-4B19-8FB7-B1B91637C399}" type="datetime1">
              <a:rPr lang="it-IT" altLang="it-IT"/>
              <a:pPr>
                <a:defRPr/>
              </a:pPr>
              <a:t>06/05/2022</a:t>
            </a:fld>
            <a:endParaRPr lang="en-US" altLang="it-IT"/>
          </a:p>
        </p:txBody>
      </p:sp>
      <p:sp>
        <p:nvSpPr>
          <p:cNvPr id="4" name="Footer Placeholder 3"/>
          <p:cNvSpPr>
            <a:spLocks noGrp="1"/>
          </p:cNvSpPr>
          <p:nvPr>
            <p:ph type="ftr" sz="quarter" idx="2"/>
          </p:nvPr>
        </p:nvSpPr>
        <p:spPr>
          <a:xfrm>
            <a:off x="0" y="9517122"/>
            <a:ext cx="2985621" cy="501575"/>
          </a:xfrm>
          <a:prstGeom prst="rect">
            <a:avLst/>
          </a:prstGeom>
        </p:spPr>
        <p:txBody>
          <a:bodyPr vert="horz" lIns="92446" tIns="46223" rIns="92446" bIns="46223" rtlCol="0" anchor="b"/>
          <a:lstStyle>
            <a:lvl1pPr algn="l" defTabSz="503414"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00934" y="9517122"/>
            <a:ext cx="2985621"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90DC463E-957A-4D5D-BBBD-E9C6F828CF81}" type="slidenum">
              <a:rPr lang="en-US" altLang="it-IT"/>
              <a:pPr>
                <a:defRPr/>
              </a:pPr>
              <a:t>‹N›</a:t>
            </a:fld>
            <a:endParaRPr lang="en-US" altLang="it-IT"/>
          </a:p>
        </p:txBody>
      </p:sp>
    </p:spTree>
    <p:extLst>
      <p:ext uri="{BB962C8B-B14F-4D97-AF65-F5344CB8AC3E}">
        <p14:creationId xmlns:p14="http://schemas.microsoft.com/office/powerpoint/2010/main" val="1095483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576"/>
          </a:xfrm>
          <a:prstGeom prst="rect">
            <a:avLst/>
          </a:prstGeom>
        </p:spPr>
        <p:txBody>
          <a:bodyPr vert="horz" lIns="92446" tIns="46223" rIns="92446" bIns="46223" rtlCol="0"/>
          <a:lstStyle>
            <a:lvl1pPr algn="l" defTabSz="503414"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00934" y="0"/>
            <a:ext cx="2985621" cy="501576"/>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pPr>
              <a:defRPr/>
            </a:pPr>
            <a:fld id="{11D3B1A7-BD61-40E7-924D-D918E3C7546E}" type="datetime1">
              <a:rPr lang="it-IT" altLang="it-IT"/>
              <a:pPr>
                <a:defRPr/>
              </a:pPr>
              <a:t>06/05/2022</a:t>
            </a:fld>
            <a:endParaRPr lang="en-US" altLang="it-IT"/>
          </a:p>
        </p:txBody>
      </p:sp>
      <p:sp>
        <p:nvSpPr>
          <p:cNvPr id="4" name="Slide Image Placeholder 3"/>
          <p:cNvSpPr>
            <a:spLocks noGrp="1" noRot="1" noChangeAspect="1"/>
          </p:cNvSpPr>
          <p:nvPr>
            <p:ph type="sldImg" idx="2"/>
          </p:nvPr>
        </p:nvSpPr>
        <p:spPr>
          <a:xfrm>
            <a:off x="785813" y="750888"/>
            <a:ext cx="5316537" cy="375920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495" y="4760965"/>
            <a:ext cx="5511174" cy="4507772"/>
          </a:xfrm>
          <a:prstGeom prst="rect">
            <a:avLst/>
          </a:prstGeom>
        </p:spPr>
        <p:txBody>
          <a:bodyPr vert="horz" lIns="92446" tIns="46223" rIns="92446" bIns="46223" rtlCol="0"/>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endParaRPr lang="en-US" noProof="0"/>
          </a:p>
        </p:txBody>
      </p:sp>
      <p:sp>
        <p:nvSpPr>
          <p:cNvPr id="6" name="Footer Placeholder 5"/>
          <p:cNvSpPr>
            <a:spLocks noGrp="1"/>
          </p:cNvSpPr>
          <p:nvPr>
            <p:ph type="ftr" sz="quarter" idx="4"/>
          </p:nvPr>
        </p:nvSpPr>
        <p:spPr>
          <a:xfrm>
            <a:off x="0" y="9517122"/>
            <a:ext cx="2985621" cy="501575"/>
          </a:xfrm>
          <a:prstGeom prst="rect">
            <a:avLst/>
          </a:prstGeom>
        </p:spPr>
        <p:txBody>
          <a:bodyPr vert="horz" lIns="92446" tIns="46223" rIns="92446" bIns="46223" rtlCol="0" anchor="b"/>
          <a:lstStyle>
            <a:lvl1pPr algn="l" defTabSz="503414"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00934" y="9517122"/>
            <a:ext cx="2985621"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16E7CBA1-18FE-4EE3-AE52-7E8067DD837A}" type="slidenum">
              <a:rPr lang="en-US" altLang="it-IT"/>
              <a:pPr>
                <a:defRPr/>
              </a:pPr>
              <a:t>‹N›</a:t>
            </a:fld>
            <a:endParaRPr lang="en-US" altLang="it-IT"/>
          </a:p>
        </p:txBody>
      </p:sp>
    </p:spTree>
    <p:extLst>
      <p:ext uri="{BB962C8B-B14F-4D97-AF65-F5344CB8AC3E}">
        <p14:creationId xmlns:p14="http://schemas.microsoft.com/office/powerpoint/2010/main" val="2023276504"/>
      </p:ext>
    </p:extLst>
  </p:cSld>
  <p:clrMap bg1="lt1" tx1="dk1" bg2="lt2" tx2="dk2" accent1="accent1" accent2="accent2" accent3="accent3" accent4="accent4" accent5="accent5" accent6="accent6" hlink="hlink" folHlink="folHlink"/>
  <p:hf hdr="0" ftr="0" dt="0"/>
  <p:notesStyle>
    <a:lvl1pPr algn="l" defTabSz="496888"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1pPr>
    <a:lvl2pPr marL="496888" algn="l" defTabSz="496888"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2pPr>
    <a:lvl3pPr marL="995363" algn="l" defTabSz="496888"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3pPr>
    <a:lvl4pPr marL="1492250" algn="l" defTabSz="496888"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4pPr>
    <a:lvl5pPr marL="1990725" algn="l" defTabSz="496888"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5pPr>
    <a:lvl6pPr marL="2489683" algn="l" defTabSz="497937" rtl="0" eaLnBrk="1" latinLnBrk="0" hangingPunct="1">
      <a:defRPr sz="1300" kern="1200">
        <a:solidFill>
          <a:schemeClr val="tx1"/>
        </a:solidFill>
        <a:latin typeface="+mn-lt"/>
        <a:ea typeface="+mn-ea"/>
        <a:cs typeface="+mn-cs"/>
      </a:defRPr>
    </a:lvl6pPr>
    <a:lvl7pPr marL="2987619" algn="l" defTabSz="497937" rtl="0" eaLnBrk="1" latinLnBrk="0" hangingPunct="1">
      <a:defRPr sz="1300" kern="1200">
        <a:solidFill>
          <a:schemeClr val="tx1"/>
        </a:solidFill>
        <a:latin typeface="+mn-lt"/>
        <a:ea typeface="+mn-ea"/>
        <a:cs typeface="+mn-cs"/>
      </a:defRPr>
    </a:lvl7pPr>
    <a:lvl8pPr marL="3485556" algn="l" defTabSz="497937" rtl="0" eaLnBrk="1" latinLnBrk="0" hangingPunct="1">
      <a:defRPr sz="1300" kern="1200">
        <a:solidFill>
          <a:schemeClr val="tx1"/>
        </a:solidFill>
        <a:latin typeface="+mn-lt"/>
        <a:ea typeface="+mn-ea"/>
        <a:cs typeface="+mn-cs"/>
      </a:defRPr>
    </a:lvl8pPr>
    <a:lvl9pPr marL="3983492" algn="l" defTabSz="49793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668FCB-F3FE-44F2-87A1-519AC589D56C}" type="slidenum">
              <a:rPr lang="en-US" altLang="it-IT" smtClean="0"/>
              <a:pPr/>
              <a:t>4</a:t>
            </a:fld>
            <a:endParaRPr lang="en-US" altLang="it-IT" smtClean="0"/>
          </a:p>
        </p:txBody>
      </p:sp>
    </p:spTree>
    <p:extLst>
      <p:ext uri="{BB962C8B-B14F-4D97-AF65-F5344CB8AC3E}">
        <p14:creationId xmlns:p14="http://schemas.microsoft.com/office/powerpoint/2010/main" val="317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57CEFA-24DD-C84A-A367-9FBF1723324C}" type="slidenum">
              <a:rPr lang="en-US" smtClean="0"/>
              <a:t>8</a:t>
            </a:fld>
            <a:endParaRPr lang="en-US" dirty="0"/>
          </a:p>
        </p:txBody>
      </p:sp>
    </p:spTree>
    <p:extLst>
      <p:ext uri="{BB962C8B-B14F-4D97-AF65-F5344CB8AC3E}">
        <p14:creationId xmlns:p14="http://schemas.microsoft.com/office/powerpoint/2010/main" val="102117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C9D22F-3CF7-4065-A5BE-E57A110A615B}" type="slidenum">
              <a:rPr lang="en-US" altLang="it-IT" smtClean="0"/>
              <a:pPr/>
              <a:t>9</a:t>
            </a:fld>
            <a:endParaRPr lang="en-US" altLang="it-IT" smtClean="0"/>
          </a:p>
        </p:txBody>
      </p:sp>
    </p:spTree>
    <p:extLst>
      <p:ext uri="{BB962C8B-B14F-4D97-AF65-F5344CB8AC3E}">
        <p14:creationId xmlns:p14="http://schemas.microsoft.com/office/powerpoint/2010/main" val="30259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magin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3400" cy="759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userDrawn="1"/>
        </p:nvSpPr>
        <p:spPr>
          <a:xfrm>
            <a:off x="7507288" y="5797550"/>
            <a:ext cx="2735262"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77985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4" name="Rettangolo 15"/>
          <p:cNvSpPr>
            <a:spLocks noChangeArrowheads="1"/>
          </p:cNvSpPr>
          <p:nvPr userDrawn="1"/>
        </p:nvSpPr>
        <p:spPr bwMode="auto">
          <a:xfrm>
            <a:off x="9877425" y="174625"/>
            <a:ext cx="42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87" tIns="49794" rIns="99587" bIns="49794">
            <a:spAutoFit/>
          </a:bodyPr>
          <a:lstStyle>
            <a:lvl1pPr>
              <a:defRPr sz="2000">
                <a:solidFill>
                  <a:schemeClr val="tx1"/>
                </a:solidFill>
                <a:latin typeface="Calibri" pitchFamily="34" charset="0"/>
                <a:ea typeface="MS PGothic" pitchFamily="34" charset="-128"/>
              </a:defRPr>
            </a:lvl1pPr>
            <a:lvl2pPr marL="742950" indent="-285750">
              <a:defRPr sz="2000">
                <a:solidFill>
                  <a:schemeClr val="tx1"/>
                </a:solidFill>
                <a:latin typeface="Calibri" pitchFamily="34" charset="0"/>
                <a:ea typeface="MS PGothic" pitchFamily="34" charset="-128"/>
              </a:defRPr>
            </a:lvl2pPr>
            <a:lvl3pPr marL="1143000" indent="-228600">
              <a:defRPr sz="2000">
                <a:solidFill>
                  <a:schemeClr val="tx1"/>
                </a:solidFill>
                <a:latin typeface="Calibri" pitchFamily="34" charset="0"/>
                <a:ea typeface="MS PGothic" pitchFamily="34" charset="-128"/>
              </a:defRPr>
            </a:lvl3pPr>
            <a:lvl4pPr marL="1600200" indent="-228600">
              <a:defRPr sz="2000">
                <a:solidFill>
                  <a:schemeClr val="tx1"/>
                </a:solidFill>
                <a:latin typeface="Calibri" pitchFamily="34" charset="0"/>
                <a:ea typeface="MS PGothic" pitchFamily="34" charset="-128"/>
              </a:defRPr>
            </a:lvl4pPr>
            <a:lvl5pPr marL="2057400" indent="-228600">
              <a:defRPr sz="2000">
                <a:solidFill>
                  <a:schemeClr val="tx1"/>
                </a:solidFill>
                <a:latin typeface="Calibri" pitchFamily="34" charset="0"/>
                <a:ea typeface="MS PGothic" pitchFamily="34" charset="-128"/>
              </a:defRPr>
            </a:lvl5pPr>
            <a:lvl6pPr marL="25146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defRPr/>
            </a:pPr>
            <a:fld id="{763310B6-CE9B-4BF6-8D58-8F3CABB62B09}" type="slidenum">
              <a:rPr lang="it-IT" altLang="it-IT" sz="1300" smtClean="0">
                <a:solidFill>
                  <a:srgbClr val="5B6770"/>
                </a:solidFill>
              </a:rPr>
              <a:pPr eaLnBrk="1" hangingPunct="1">
                <a:defRPr/>
              </a:pPr>
              <a:t>‹N›</a:t>
            </a:fld>
            <a:endParaRPr lang="it-IT" altLang="it-IT" sz="1300" dirty="0" smtClean="0">
              <a:solidFill>
                <a:srgbClr val="5B6770"/>
              </a:solidFill>
            </a:endParaRPr>
          </a:p>
        </p:txBody>
      </p:sp>
      <p:pic>
        <p:nvPicPr>
          <p:cNvPr id="5" name="Immagin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4"/>
          <p:cNvSpPr>
            <a:spLocks noGrp="1"/>
          </p:cNvSpPr>
          <p:nvPr>
            <p:ph type="body" sz="quarter" idx="13"/>
          </p:nvPr>
        </p:nvSpPr>
        <p:spPr>
          <a:xfrm>
            <a:off x="1445101" y="1764295"/>
            <a:ext cx="8620889" cy="4678532"/>
          </a:xfrm>
          <a:prstGeom prst="rect">
            <a:avLst/>
          </a:prstGeom>
        </p:spPr>
        <p:txBody>
          <a:bodyPr lIns="99587" tIns="49794" rIns="99587" bIns="49794"/>
          <a:lstStyle>
            <a:lvl1pPr>
              <a:buClr>
                <a:srgbClr val="9A3324"/>
              </a:buClr>
              <a:buSzPct val="150000"/>
              <a:buFont typeface="Wingdings" charset="2"/>
              <a:buAutoNum type="arabicPlain"/>
              <a:defRPr b="0">
                <a:solidFill>
                  <a:srgbClr val="5B6770"/>
                </a:solidFill>
              </a:defRPr>
            </a:lvl1pPr>
            <a:lvl2pPr>
              <a:buClr>
                <a:srgbClr val="9A3324"/>
              </a:buClr>
              <a:buSzPct val="150000"/>
              <a:buFont typeface="Wingdings" charset="2"/>
              <a:buAutoNum type="arabicPlain"/>
              <a:defRPr b="0">
                <a:solidFill>
                  <a:srgbClr val="5B6770"/>
                </a:solidFill>
              </a:defRPr>
            </a:lvl2pPr>
            <a:lvl3pPr>
              <a:buClr>
                <a:srgbClr val="9A3324"/>
              </a:buClr>
              <a:buSzPct val="150000"/>
              <a:buFont typeface="Wingdings" charset="2"/>
              <a:buAutoNum type="arabicPlain"/>
              <a:defRPr b="0">
                <a:solidFill>
                  <a:srgbClr val="5B6770"/>
                </a:solidFill>
              </a:defRPr>
            </a:lvl3pPr>
            <a:lvl4pPr>
              <a:buClr>
                <a:srgbClr val="9A3324"/>
              </a:buClr>
              <a:buSzPct val="150000"/>
              <a:buFont typeface="Wingdings" charset="2"/>
              <a:buAutoNum type="arabicPlain"/>
              <a:defRPr b="0">
                <a:solidFill>
                  <a:srgbClr val="5B6770"/>
                </a:solidFill>
              </a:defRPr>
            </a:lvl4pPr>
            <a:lvl5pPr>
              <a:buClr>
                <a:srgbClr val="9A3324"/>
              </a:buClr>
              <a:buSzPct val="150000"/>
              <a:buFont typeface="Wingdings" charset="2"/>
              <a:buAutoNum type="arabicPlain"/>
              <a:defRPr b="0">
                <a:solidFill>
                  <a:srgbClr val="5B6770"/>
                </a:solidFill>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15" name="Title 1"/>
          <p:cNvSpPr>
            <a:spLocks noGrp="1"/>
          </p:cNvSpPr>
          <p:nvPr>
            <p:ph type="title"/>
          </p:nvPr>
        </p:nvSpPr>
        <p:spPr>
          <a:xfrm>
            <a:off x="1445554" y="570153"/>
            <a:ext cx="8617632" cy="892887"/>
          </a:xfrm>
          <a:prstGeom prst="rect">
            <a:avLst/>
          </a:prstGeom>
        </p:spPr>
        <p:txBody>
          <a:bodyPr lIns="99587" tIns="49794" rIns="99587" bIns="49794"/>
          <a:lstStyle>
            <a:lvl1pPr>
              <a:lnSpc>
                <a:spcPts val="3000"/>
              </a:lnSpc>
              <a:defRPr sz="2400">
                <a:solidFill>
                  <a:srgbClr val="9A3324"/>
                </a:solidFill>
              </a:defRPr>
            </a:lvl1pPr>
          </a:lstStyle>
          <a:p>
            <a:endParaRPr lang="en-US" dirty="0"/>
          </a:p>
        </p:txBody>
      </p:sp>
    </p:spTree>
    <p:extLst>
      <p:ext uri="{BB962C8B-B14F-4D97-AF65-F5344CB8AC3E}">
        <p14:creationId xmlns:p14="http://schemas.microsoft.com/office/powerpoint/2010/main" val="90143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Immagin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contenuto 3"/>
          <p:cNvSpPr>
            <a:spLocks noGrp="1"/>
          </p:cNvSpPr>
          <p:nvPr>
            <p:ph sz="quarter" idx="14"/>
          </p:nvPr>
        </p:nvSpPr>
        <p:spPr>
          <a:xfrm>
            <a:off x="6031275" y="6772186"/>
            <a:ext cx="2597067" cy="318553"/>
          </a:xfrm>
          <a:prstGeom prst="rect">
            <a:avLst/>
          </a:prstGeom>
        </p:spPr>
        <p:txBody>
          <a:bodyPr lIns="99587" tIns="49794" rIns="99587" bIns="49794"/>
          <a:lstStyle>
            <a:lvl1pPr marL="0" indent="0">
              <a:buNone/>
              <a:defRPr sz="1500" b="1">
                <a:solidFill>
                  <a:schemeClr val="bg1"/>
                </a:solidFill>
              </a:defRPr>
            </a:lvl1pPr>
            <a:lvl2pPr marL="0" indent="0">
              <a:buNone/>
              <a:defRPr sz="1300" b="0">
                <a:solidFill>
                  <a:schemeClr val="bg1"/>
                </a:solidFill>
              </a:defRPr>
            </a:lvl2pPr>
            <a:lvl3pPr marL="0" indent="0">
              <a:buNone/>
              <a:defRPr sz="1300" b="0">
                <a:solidFill>
                  <a:schemeClr val="bg1"/>
                </a:solidFill>
              </a:defRPr>
            </a:lvl3pPr>
            <a:lvl4pPr marL="0" indent="0">
              <a:buNone/>
              <a:defRPr sz="1300" b="0">
                <a:solidFill>
                  <a:schemeClr val="bg1"/>
                </a:solidFill>
              </a:defRPr>
            </a:lvl4pPr>
            <a:lvl5pPr marL="0" indent="0">
              <a:buNone/>
              <a:defRPr sz="1300" b="0">
                <a:solidFill>
                  <a:schemeClr val="bg1"/>
                </a:solidFill>
              </a:defRPr>
            </a:lvl5pPr>
          </a:lstStyle>
          <a:p>
            <a:pPr lvl="0"/>
            <a:r>
              <a:rPr lang="en-US" smtClean="0"/>
              <a:t>Click to edit Master text styles</a:t>
            </a:r>
          </a:p>
        </p:txBody>
      </p:sp>
      <p:sp>
        <p:nvSpPr>
          <p:cNvPr id="9" name="Segnaposto contenuto 3"/>
          <p:cNvSpPr>
            <a:spLocks noGrp="1"/>
          </p:cNvSpPr>
          <p:nvPr>
            <p:ph sz="quarter" idx="15"/>
          </p:nvPr>
        </p:nvSpPr>
        <p:spPr>
          <a:xfrm>
            <a:off x="1445101" y="1764295"/>
            <a:ext cx="8643175" cy="4678532"/>
          </a:xfrm>
          <a:prstGeom prst="rect">
            <a:avLst/>
          </a:prstGeom>
        </p:spPr>
        <p:txBody>
          <a:bodyPr lIns="99587" tIns="49794" rIns="99587" bIns="49794"/>
          <a:lstStyle>
            <a:lvl1pPr marL="0" indent="0">
              <a:buClr>
                <a:srgbClr val="004288"/>
              </a:buClr>
              <a:buFont typeface="Calibri" panose="020F0502020204030204" pitchFamily="34" charset="0"/>
              <a:buNone/>
              <a:defRPr b="0">
                <a:solidFill>
                  <a:srgbClr val="5B6770"/>
                </a:solidFill>
              </a:defRPr>
            </a:lvl1pPr>
            <a:lvl2pPr marL="389013" indent="-389013">
              <a:buClr>
                <a:srgbClr val="9A3324"/>
              </a:buClr>
              <a:buFont typeface="Wingdings" panose="05000000000000000000" pitchFamily="2" charset="2"/>
              <a:buChar char="§"/>
              <a:defRPr b="0">
                <a:solidFill>
                  <a:srgbClr val="5B6770"/>
                </a:solidFill>
              </a:defRPr>
            </a:lvl2pPr>
            <a:lvl3pPr marL="389013" indent="-389013">
              <a:buClr>
                <a:srgbClr val="9A3324"/>
              </a:buClr>
              <a:buFont typeface="Wingdings" panose="05000000000000000000" pitchFamily="2" charset="2"/>
              <a:buChar char="§"/>
              <a:defRPr b="0">
                <a:solidFill>
                  <a:srgbClr val="5B6770"/>
                </a:solidFill>
              </a:defRPr>
            </a:lvl3pPr>
            <a:lvl4pPr marL="389013" indent="-389013">
              <a:buClr>
                <a:srgbClr val="9A3324"/>
              </a:buClr>
              <a:buFont typeface="Wingdings" panose="05000000000000000000" pitchFamily="2" charset="2"/>
              <a:buChar char="§"/>
              <a:defRPr b="0">
                <a:solidFill>
                  <a:srgbClr val="5B6770"/>
                </a:solidFill>
              </a:defRPr>
            </a:lvl4pPr>
            <a:lvl5pPr marL="389013" indent="-389013">
              <a:buClr>
                <a:srgbClr val="9A3324"/>
              </a:buClr>
              <a:buFont typeface="Wingdings" panose="05000000000000000000" pitchFamily="2" charset="2"/>
              <a:buChar char="§"/>
              <a:defRPr b="0">
                <a:solidFill>
                  <a:srgbClr val="5B6770"/>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0" name="Title 1"/>
          <p:cNvSpPr>
            <a:spLocks noGrp="1"/>
          </p:cNvSpPr>
          <p:nvPr>
            <p:ph type="title"/>
          </p:nvPr>
        </p:nvSpPr>
        <p:spPr>
          <a:xfrm>
            <a:off x="1445554" y="570153"/>
            <a:ext cx="8617632" cy="892887"/>
          </a:xfrm>
          <a:prstGeom prst="rect">
            <a:avLst/>
          </a:prstGeom>
        </p:spPr>
        <p:txBody>
          <a:bodyPr lIns="99587" tIns="49794" rIns="99587" bIns="49794"/>
          <a:lstStyle>
            <a:lvl1pPr>
              <a:lnSpc>
                <a:spcPts val="3000"/>
              </a:lnSpc>
              <a:defRPr sz="2400">
                <a:solidFill>
                  <a:srgbClr val="9A3324"/>
                </a:solidFill>
              </a:defRPr>
            </a:lvl1pPr>
          </a:lstStyle>
          <a:p>
            <a:endParaRPr lang="en-US" dirty="0"/>
          </a:p>
        </p:txBody>
      </p:sp>
    </p:spTree>
    <p:extLst>
      <p:ext uri="{BB962C8B-B14F-4D97-AF65-F5344CB8AC3E}">
        <p14:creationId xmlns:p14="http://schemas.microsoft.com/office/powerpoint/2010/main" val="15897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Immagin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13"/>
            <a:ext cx="10693400" cy="759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userDrawn="1"/>
        </p:nvSpPr>
        <p:spPr>
          <a:xfrm>
            <a:off x="3248025" y="3805238"/>
            <a:ext cx="6416675" cy="695325"/>
          </a:xfrm>
          <a:prstGeom prst="rect">
            <a:avLst/>
          </a:prstGeom>
        </p:spPr>
        <p:txBody>
          <a:bodyPr lIns="99587" tIns="49794" rIns="99587" bIns="49794">
            <a:spAutoFit/>
          </a:bodyPr>
          <a:lstStyle>
            <a:lvl1pPr defTabSz="457200">
              <a:defRPr sz="2000">
                <a:solidFill>
                  <a:schemeClr val="tx1"/>
                </a:solidFill>
                <a:latin typeface="Calibri" panose="020F0502020204030204" pitchFamily="34" charset="0"/>
                <a:ea typeface="MS PGothic" panose="020B0600070205080204" pitchFamily="34" charset="-128"/>
              </a:defRPr>
            </a:lvl1pPr>
            <a:lvl2pPr marL="742950" indent="-285750" defTabSz="457200">
              <a:defRPr sz="2000">
                <a:solidFill>
                  <a:schemeClr val="tx1"/>
                </a:solidFill>
                <a:latin typeface="Calibri" panose="020F0502020204030204" pitchFamily="34" charset="0"/>
                <a:ea typeface="MS PGothic" panose="020B0600070205080204" pitchFamily="34" charset="-128"/>
              </a:defRPr>
            </a:lvl2pPr>
            <a:lvl3pPr marL="1143000" indent="-228600" defTabSz="457200">
              <a:defRPr sz="2000">
                <a:solidFill>
                  <a:schemeClr val="tx1"/>
                </a:solidFill>
                <a:latin typeface="Calibri" panose="020F0502020204030204" pitchFamily="34" charset="0"/>
                <a:ea typeface="MS PGothic" panose="020B0600070205080204" pitchFamily="34" charset="-128"/>
              </a:defRPr>
            </a:lvl3pPr>
            <a:lvl4pPr marL="1600200" indent="-228600" defTabSz="457200">
              <a:defRPr sz="2000">
                <a:solidFill>
                  <a:schemeClr val="tx1"/>
                </a:solidFill>
                <a:latin typeface="Calibri" panose="020F0502020204030204" pitchFamily="34" charset="0"/>
                <a:ea typeface="MS PGothic" panose="020B0600070205080204" pitchFamily="34" charset="-128"/>
              </a:defRPr>
            </a:lvl4pPr>
            <a:lvl5pPr marL="2057400" indent="-228600" defTabSz="457200">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Lucida Grande" pitchFamily="1" charset="0"/>
              <a:buNone/>
              <a:defRPr/>
            </a:pPr>
            <a:r>
              <a:rPr lang="en-US" altLang="it-IT" sz="1100" b="1" dirty="0" err="1" smtClean="0">
                <a:solidFill>
                  <a:srgbClr val="5B6770"/>
                </a:solidFill>
              </a:rPr>
              <a:t>Consip</a:t>
            </a:r>
            <a:r>
              <a:rPr lang="en-US" altLang="it-IT" sz="1100" b="1" dirty="0" smtClean="0">
                <a:solidFill>
                  <a:srgbClr val="5B6770"/>
                </a:solidFill>
              </a:rPr>
              <a:t> S.p.A.</a:t>
            </a:r>
          </a:p>
          <a:p>
            <a:pPr eaLnBrk="1" hangingPunct="1">
              <a:spcBef>
                <a:spcPct val="20000"/>
              </a:spcBef>
              <a:buFont typeface="Lucida Grande" pitchFamily="1" charset="0"/>
              <a:buNone/>
              <a:defRPr/>
            </a:pPr>
            <a:r>
              <a:rPr lang="it-IT" altLang="it-IT" sz="1100" dirty="0" smtClean="0">
                <a:solidFill>
                  <a:srgbClr val="5B6770"/>
                </a:solidFill>
              </a:rPr>
              <a:t>Via Isonzo 19/E – 00198 Roma</a:t>
            </a:r>
          </a:p>
          <a:p>
            <a:pPr eaLnBrk="1" hangingPunct="1">
              <a:spcBef>
                <a:spcPct val="20000"/>
              </a:spcBef>
              <a:buFont typeface="Lucida Grande" pitchFamily="1" charset="0"/>
              <a:buNone/>
              <a:defRPr/>
            </a:pPr>
            <a:r>
              <a:rPr lang="it-IT" altLang="it-IT" sz="1100" dirty="0" smtClean="0">
                <a:solidFill>
                  <a:srgbClr val="5B6770"/>
                </a:solidFill>
              </a:rPr>
              <a:t>T +39 0685449.1</a:t>
            </a:r>
          </a:p>
        </p:txBody>
      </p:sp>
      <p:sp>
        <p:nvSpPr>
          <p:cNvPr id="4" name="Subtitle 2"/>
          <p:cNvSpPr txBox="1">
            <a:spLocks/>
          </p:cNvSpPr>
          <p:nvPr userDrawn="1"/>
        </p:nvSpPr>
        <p:spPr>
          <a:xfrm>
            <a:off x="3248025" y="5264150"/>
            <a:ext cx="6416675" cy="701675"/>
          </a:xfrm>
          <a:prstGeom prst="rect">
            <a:avLst/>
          </a:prstGeom>
        </p:spPr>
        <p:txBody>
          <a:bodyPr lIns="99587" tIns="49794" rIns="99587" bIns="49794"/>
          <a:lstStyle>
            <a:lvl1pPr marL="342900" indent="-342900" algn="l" defTabSz="457200" rtl="0" eaLnBrk="1" latinLnBrk="0" hangingPunct="1">
              <a:spcBef>
                <a:spcPct val="20000"/>
              </a:spcBef>
              <a:buFont typeface="Lucida Grande"/>
              <a:buChar char="-"/>
              <a:defRPr sz="1600" b="1" kern="1200">
                <a:solidFill>
                  <a:srgbClr val="004276"/>
                </a:solidFill>
                <a:latin typeface="+mn-lt"/>
                <a:ea typeface="+mn-ea"/>
                <a:cs typeface="+mn-cs"/>
              </a:defRPr>
            </a:lvl1pPr>
            <a:lvl2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2pPr>
            <a:lvl3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3pPr>
            <a:lvl4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4pPr>
            <a:lvl5pPr marL="357188" indent="-357188" algn="l" defTabSz="457200" rtl="0" eaLnBrk="1" latinLnBrk="0" hangingPunct="1">
              <a:spcBef>
                <a:spcPct val="20000"/>
              </a:spcBef>
              <a:buFont typeface="Lucida Grande"/>
              <a:buChar char="-"/>
              <a:defRPr sz="1600" kern="1200">
                <a:solidFill>
                  <a:srgbClr val="5B677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defRPr/>
            </a:pPr>
            <a:r>
              <a:rPr lang="it-IT" sz="1400" dirty="0" smtClean="0">
                <a:solidFill>
                  <a:srgbClr val="5B6770"/>
                </a:solidFill>
              </a:rPr>
              <a:t>www.consip.it</a:t>
            </a:r>
          </a:p>
          <a:p>
            <a:pPr marL="0" indent="0" fontAlgn="auto">
              <a:spcAft>
                <a:spcPts val="0"/>
              </a:spcAft>
              <a:buFont typeface="Lucida Grande"/>
              <a:buNone/>
              <a:defRPr/>
            </a:pPr>
            <a:r>
              <a:rPr lang="it-IT" sz="1400" dirty="0" smtClean="0">
                <a:solidFill>
                  <a:srgbClr val="5B6770"/>
                </a:solidFill>
              </a:rPr>
              <a:t>www.acquistinretepa.it</a:t>
            </a:r>
            <a:endParaRPr lang="en-US" sz="1400" dirty="0">
              <a:solidFill>
                <a:srgbClr val="5B6770"/>
              </a:solidFill>
            </a:endParaRPr>
          </a:p>
        </p:txBody>
      </p:sp>
      <p:pic>
        <p:nvPicPr>
          <p:cNvPr id="5" name="Immagin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0350" y="6370638"/>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46700" y="611981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46700" y="662146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21"/>
          <p:cNvSpPr txBox="1">
            <a:spLocks noChangeArrowheads="1"/>
          </p:cNvSpPr>
          <p:nvPr userDrawn="1"/>
        </p:nvSpPr>
        <p:spPr bwMode="auto">
          <a:xfrm>
            <a:off x="5567363" y="6067425"/>
            <a:ext cx="2695575" cy="276225"/>
          </a:xfrm>
          <a:prstGeom prst="rect">
            <a:avLst/>
          </a:prstGeom>
          <a:noFill/>
          <a:ln>
            <a:noFill/>
          </a:ln>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pPr eaLnBrk="1" hangingPunct="1">
              <a:defRPr/>
            </a:pPr>
            <a:r>
              <a:rPr lang="it-IT" altLang="it-IT" sz="1200" b="1" smtClean="0">
                <a:solidFill>
                  <a:srgbClr val="7F7F7F"/>
                </a:solidFill>
                <a:ea typeface="+mn-ea"/>
              </a:rPr>
              <a:t>@Consip_bandi</a:t>
            </a:r>
          </a:p>
        </p:txBody>
      </p:sp>
      <p:sp>
        <p:nvSpPr>
          <p:cNvPr id="9" name="CasellaDiTesto 22"/>
          <p:cNvSpPr txBox="1">
            <a:spLocks noChangeArrowheads="1"/>
          </p:cNvSpPr>
          <p:nvPr userDrawn="1"/>
        </p:nvSpPr>
        <p:spPr bwMode="auto">
          <a:xfrm>
            <a:off x="5567363" y="6311900"/>
            <a:ext cx="2695575" cy="277813"/>
          </a:xfrm>
          <a:prstGeom prst="rect">
            <a:avLst/>
          </a:prstGeom>
          <a:noFill/>
          <a:ln>
            <a:noFill/>
          </a:ln>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pPr eaLnBrk="1" hangingPunct="1">
              <a:defRPr/>
            </a:pPr>
            <a:r>
              <a:rPr lang="it-IT" altLang="it-IT" sz="1200" b="1" smtClean="0">
                <a:solidFill>
                  <a:srgbClr val="7F7F7F"/>
                </a:solidFill>
                <a:ea typeface="+mn-ea"/>
              </a:rPr>
              <a:t>www.linkedin.com/company/consip/</a:t>
            </a:r>
          </a:p>
        </p:txBody>
      </p:sp>
      <p:sp>
        <p:nvSpPr>
          <p:cNvPr id="10" name="CasellaDiTesto 23"/>
          <p:cNvSpPr txBox="1">
            <a:spLocks noChangeArrowheads="1"/>
          </p:cNvSpPr>
          <p:nvPr userDrawn="1"/>
        </p:nvSpPr>
        <p:spPr bwMode="auto">
          <a:xfrm>
            <a:off x="5567363" y="6557963"/>
            <a:ext cx="2695575" cy="276225"/>
          </a:xfrm>
          <a:prstGeom prst="rect">
            <a:avLst/>
          </a:prstGeom>
          <a:noFill/>
          <a:ln>
            <a:noFill/>
          </a:ln>
          <a:extLst/>
        </p:spPr>
        <p:txBody>
          <a:bodyPr>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defRPr/>
            </a:pPr>
            <a:r>
              <a:rPr lang="it-IT" altLang="it-IT" sz="1200" b="1" smtClean="0">
                <a:solidFill>
                  <a:srgbClr val="7F7F7F"/>
                </a:solidFill>
              </a:rPr>
              <a:t>Canale ‘’Consip’’</a:t>
            </a:r>
          </a:p>
        </p:txBody>
      </p:sp>
    </p:spTree>
    <p:extLst>
      <p:ext uri="{BB962C8B-B14F-4D97-AF65-F5344CB8AC3E}">
        <p14:creationId xmlns:p14="http://schemas.microsoft.com/office/powerpoint/2010/main" val="301807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 y="11059"/>
            <a:ext cx="10692982" cy="7550204"/>
          </a:xfrm>
          <a:prstGeom prst="rect">
            <a:avLst/>
          </a:prstGeom>
        </p:spPr>
      </p:pic>
      <p:sp>
        <p:nvSpPr>
          <p:cNvPr id="14" name="Subtitle 2"/>
          <p:cNvSpPr>
            <a:spLocks noGrp="1"/>
          </p:cNvSpPr>
          <p:nvPr>
            <p:ph type="subTitle" idx="1" hasCustomPrompt="1"/>
          </p:nvPr>
        </p:nvSpPr>
        <p:spPr>
          <a:xfrm>
            <a:off x="2541630" y="3712194"/>
            <a:ext cx="7319919" cy="706297"/>
          </a:xfrm>
          <a:prstGeom prst="rect">
            <a:avLst/>
          </a:prstGeom>
        </p:spPr>
        <p:txBody>
          <a:bodyPr lIns="99587" tIns="49794" rIns="99587" bIns="49794">
            <a:normAutofit/>
          </a:bodyPr>
          <a:lstStyle>
            <a:lvl1pPr marL="0" marR="0" indent="0" algn="l" defTabSz="497937" rtl="0" eaLnBrk="1" fontAlgn="auto" latinLnBrk="0" hangingPunct="1">
              <a:lnSpc>
                <a:spcPts val="2396"/>
              </a:lnSpc>
              <a:spcBef>
                <a:spcPct val="20000"/>
              </a:spcBef>
              <a:spcAft>
                <a:spcPts val="0"/>
              </a:spcAft>
              <a:buClrTx/>
              <a:buSzTx/>
              <a:buFont typeface="Lucida Grande"/>
              <a:buNone/>
              <a:tabLst/>
              <a:defRPr sz="2400" b="0">
                <a:solidFill>
                  <a:srgbClr val="004276"/>
                </a:solidFill>
                <a:latin typeface="Calibri"/>
                <a:cs typeface="Calibri"/>
              </a:defRPr>
            </a:lvl1pPr>
            <a:lvl2pPr marL="497937" indent="0" algn="ctr">
              <a:buNone/>
              <a:defRPr>
                <a:solidFill>
                  <a:schemeClr val="tx1">
                    <a:tint val="75000"/>
                  </a:schemeClr>
                </a:solidFill>
              </a:defRPr>
            </a:lvl2pPr>
            <a:lvl3pPr marL="995873" indent="0" algn="ctr">
              <a:buNone/>
              <a:defRPr>
                <a:solidFill>
                  <a:schemeClr val="tx1">
                    <a:tint val="75000"/>
                  </a:schemeClr>
                </a:solidFill>
              </a:defRPr>
            </a:lvl3pPr>
            <a:lvl4pPr marL="1493810" indent="0" algn="ctr">
              <a:buNone/>
              <a:defRPr>
                <a:solidFill>
                  <a:schemeClr val="tx1">
                    <a:tint val="75000"/>
                  </a:schemeClr>
                </a:solidFill>
              </a:defRPr>
            </a:lvl4pPr>
            <a:lvl5pPr marL="1991746" indent="0" algn="ctr">
              <a:buNone/>
              <a:defRPr>
                <a:solidFill>
                  <a:schemeClr val="tx1">
                    <a:tint val="75000"/>
                  </a:schemeClr>
                </a:solidFill>
              </a:defRPr>
            </a:lvl5pPr>
            <a:lvl6pPr marL="2489683" indent="0" algn="ctr">
              <a:buNone/>
              <a:defRPr>
                <a:solidFill>
                  <a:schemeClr val="tx1">
                    <a:tint val="75000"/>
                  </a:schemeClr>
                </a:solidFill>
              </a:defRPr>
            </a:lvl6pPr>
            <a:lvl7pPr marL="2987619" indent="0" algn="ctr">
              <a:buNone/>
              <a:defRPr>
                <a:solidFill>
                  <a:schemeClr val="tx1">
                    <a:tint val="75000"/>
                  </a:schemeClr>
                </a:solidFill>
              </a:defRPr>
            </a:lvl7pPr>
            <a:lvl8pPr marL="3485556" indent="0" algn="ctr">
              <a:buNone/>
              <a:defRPr>
                <a:solidFill>
                  <a:schemeClr val="tx1">
                    <a:tint val="75000"/>
                  </a:schemeClr>
                </a:solidFill>
              </a:defRPr>
            </a:lvl8pPr>
            <a:lvl9pPr marL="3983492" indent="0" algn="ctr">
              <a:buNone/>
              <a:defRPr>
                <a:solidFill>
                  <a:schemeClr val="tx1">
                    <a:tint val="75000"/>
                  </a:schemeClr>
                </a:solidFill>
              </a:defRPr>
            </a:lvl9pPr>
          </a:lstStyle>
          <a:p>
            <a:pPr lvl="0"/>
            <a:r>
              <a:rPr lang="it-IT" dirty="0" smtClean="0"/>
              <a:t>Inserire il sottotitolo qui,</a:t>
            </a:r>
          </a:p>
          <a:p>
            <a:pPr lvl="0"/>
            <a:r>
              <a:rPr lang="it-IT" dirty="0" smtClean="0"/>
              <a:t>2 righe al massimo</a:t>
            </a:r>
          </a:p>
          <a:p>
            <a:endParaRPr lang="en-US" dirty="0"/>
          </a:p>
        </p:txBody>
      </p:sp>
      <p:sp>
        <p:nvSpPr>
          <p:cNvPr id="15" name="Segnaposto contenuto 18"/>
          <p:cNvSpPr>
            <a:spLocks noGrp="1"/>
          </p:cNvSpPr>
          <p:nvPr>
            <p:ph sz="quarter" idx="10" hasCustomPrompt="1"/>
          </p:nvPr>
        </p:nvSpPr>
        <p:spPr>
          <a:xfrm>
            <a:off x="2541630" y="2628503"/>
            <a:ext cx="7304087" cy="919237"/>
          </a:xfrm>
          <a:prstGeom prst="rect">
            <a:avLst/>
          </a:prstGeom>
        </p:spPr>
        <p:txBody>
          <a:bodyPr/>
          <a:lstStyle>
            <a:lvl1pPr marL="0" indent="0">
              <a:lnSpc>
                <a:spcPts val="3000"/>
              </a:lnSpc>
              <a:buNone/>
              <a:defRPr sz="2800" b="1" baseline="0"/>
            </a:lvl1pPr>
            <a:lvl2pPr marL="0" indent="0">
              <a:buNone/>
              <a:defRPr sz="2800" b="0"/>
            </a:lvl2pPr>
            <a:lvl3pPr marL="0" indent="0">
              <a:buNone/>
              <a:defRPr sz="2800" b="0"/>
            </a:lvl3pPr>
            <a:lvl4pPr marL="0" indent="0">
              <a:buNone/>
              <a:defRPr sz="2800" b="0"/>
            </a:lvl4pPr>
            <a:lvl5pPr marL="0" indent="0">
              <a:buNone/>
              <a:defRPr sz="2800" b="0"/>
            </a:lvl5pPr>
          </a:lstStyle>
          <a:p>
            <a:pPr lvl="0"/>
            <a:r>
              <a:rPr lang="it-IT" dirty="0" smtClean="0"/>
              <a:t>Inserire il titolo qui,</a:t>
            </a:r>
          </a:p>
          <a:p>
            <a:pPr lvl="0"/>
            <a:r>
              <a:rPr lang="it-IT" dirty="0" smtClean="0"/>
              <a:t>2 righe al massimo</a:t>
            </a:r>
            <a:endParaRPr lang="it-IT" dirty="0"/>
          </a:p>
        </p:txBody>
      </p:sp>
      <p:sp>
        <p:nvSpPr>
          <p:cNvPr id="16" name="Segnaposto contenuto 27"/>
          <p:cNvSpPr>
            <a:spLocks noGrp="1"/>
          </p:cNvSpPr>
          <p:nvPr>
            <p:ph sz="quarter" idx="13" hasCustomPrompt="1"/>
          </p:nvPr>
        </p:nvSpPr>
        <p:spPr>
          <a:xfrm>
            <a:off x="2541630" y="5038372"/>
            <a:ext cx="2262187" cy="297422"/>
          </a:xfrm>
          <a:prstGeom prst="rect">
            <a:avLst/>
          </a:prstGeom>
        </p:spPr>
        <p:txBody>
          <a:bodyPr/>
          <a:lstStyle>
            <a:lvl1pPr marL="0" indent="0">
              <a:buNone/>
              <a:defRPr sz="1400" b="0"/>
            </a:lvl1pPr>
            <a:lvl2pPr marL="0" indent="0">
              <a:buNone/>
              <a:defRPr sz="1400" b="0"/>
            </a:lvl2pPr>
            <a:lvl3pPr marL="0" indent="0">
              <a:buNone/>
              <a:defRPr sz="1400" b="0"/>
            </a:lvl3pPr>
            <a:lvl4pPr marL="0" indent="0">
              <a:buNone/>
              <a:defRPr sz="1400" b="0"/>
            </a:lvl4pPr>
            <a:lvl5pPr marL="0" indent="0">
              <a:buNone/>
              <a:defRPr sz="1400" b="0"/>
            </a:lvl5pPr>
          </a:lstStyle>
          <a:p>
            <a:pPr lvl="0"/>
            <a:r>
              <a:rPr lang="it-IT" dirty="0" smtClean="0"/>
              <a:t>Luogo 01-01-2015</a:t>
            </a:r>
            <a:endParaRPr lang="it-IT" dirty="0"/>
          </a:p>
        </p:txBody>
      </p:sp>
    </p:spTree>
    <p:extLst>
      <p:ext uri="{BB962C8B-B14F-4D97-AF65-F5344CB8AC3E}">
        <p14:creationId xmlns:p14="http://schemas.microsoft.com/office/powerpoint/2010/main" val="30494937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ndex Slide">
    <p:spTree>
      <p:nvGrpSpPr>
        <p:cNvPr id="1" name=""/>
        <p:cNvGrpSpPr/>
        <p:nvPr/>
      </p:nvGrpSpPr>
      <p:grpSpPr>
        <a:xfrm>
          <a:off x="0" y="0"/>
          <a:ext cx="0" cy="0"/>
          <a:chOff x="0" y="0"/>
          <a:chExt cx="0" cy="0"/>
        </a:xfrm>
      </p:grpSpPr>
      <p:sp>
        <p:nvSpPr>
          <p:cNvPr id="7" name="Rettangolo 6"/>
          <p:cNvSpPr>
            <a:spLocks noChangeArrowheads="1"/>
          </p:cNvSpPr>
          <p:nvPr/>
        </p:nvSpPr>
        <p:spPr bwMode="auto">
          <a:xfrm>
            <a:off x="9877425" y="174625"/>
            <a:ext cx="393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29" tIns="46364" rIns="92729" bIns="46364">
            <a:spAutoFit/>
          </a:bodyPr>
          <a:lstStyle>
            <a:lvl1pPr>
              <a:defRPr sz="2000">
                <a:solidFill>
                  <a:schemeClr val="tx1"/>
                </a:solidFill>
                <a:latin typeface="Calibri" pitchFamily="34" charset="0"/>
                <a:ea typeface="MS PGothic" pitchFamily="34" charset="-128"/>
              </a:defRPr>
            </a:lvl1pPr>
            <a:lvl2pPr marL="742950" indent="-285750">
              <a:defRPr sz="2000">
                <a:solidFill>
                  <a:schemeClr val="tx1"/>
                </a:solidFill>
                <a:latin typeface="Calibri" pitchFamily="34" charset="0"/>
                <a:ea typeface="MS PGothic" pitchFamily="34" charset="-128"/>
              </a:defRPr>
            </a:lvl2pPr>
            <a:lvl3pPr marL="1143000" indent="-228600">
              <a:defRPr sz="2000">
                <a:solidFill>
                  <a:schemeClr val="tx1"/>
                </a:solidFill>
                <a:latin typeface="Calibri" pitchFamily="34" charset="0"/>
                <a:ea typeface="MS PGothic" pitchFamily="34" charset="-128"/>
              </a:defRPr>
            </a:lvl3pPr>
            <a:lvl4pPr marL="1600200" indent="-228600">
              <a:defRPr sz="2000">
                <a:solidFill>
                  <a:schemeClr val="tx1"/>
                </a:solidFill>
                <a:latin typeface="Calibri" pitchFamily="34" charset="0"/>
                <a:ea typeface="MS PGothic" pitchFamily="34" charset="-128"/>
              </a:defRPr>
            </a:lvl4pPr>
            <a:lvl5pPr marL="2057400" indent="-228600">
              <a:defRPr sz="2000">
                <a:solidFill>
                  <a:schemeClr val="tx1"/>
                </a:solidFill>
                <a:latin typeface="Calibri" pitchFamily="34" charset="0"/>
                <a:ea typeface="MS PGothic" pitchFamily="34" charset="-128"/>
              </a:defRPr>
            </a:lvl5pPr>
            <a:lvl6pPr marL="2514600" indent="-228600" defTabSz="995363"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995363"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995363"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995363"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defRPr/>
            </a:pPr>
            <a:fld id="{A4029F62-9A46-4B69-A4DE-FF4BA30E320E}" type="slidenum">
              <a:rPr lang="it-IT" altLang="it-IT" sz="1200" smtClean="0">
                <a:solidFill>
                  <a:srgbClr val="000066"/>
                </a:solidFill>
              </a:rPr>
              <a:pPr>
                <a:defRPr/>
              </a:pPr>
              <a:t>‹N›</a:t>
            </a:fld>
            <a:endParaRPr lang="it-IT" altLang="it-IT" sz="1200" smtClean="0"/>
          </a:p>
        </p:txBody>
      </p:sp>
      <p:sp>
        <p:nvSpPr>
          <p:cNvPr id="5" name="Text Placeholder 4"/>
          <p:cNvSpPr>
            <a:spLocks noGrp="1"/>
          </p:cNvSpPr>
          <p:nvPr>
            <p:ph type="body" sz="quarter" idx="13"/>
          </p:nvPr>
        </p:nvSpPr>
        <p:spPr>
          <a:xfrm>
            <a:off x="1445102" y="1764295"/>
            <a:ext cx="8620889" cy="4678532"/>
          </a:xfrm>
          <a:prstGeom prst="rect">
            <a:avLst/>
          </a:prstGeom>
        </p:spPr>
        <p:txBody>
          <a:bodyPr lIns="108440" tIns="54221" rIns="108440" bIns="54221"/>
          <a:lstStyle>
            <a:lvl1pPr>
              <a:buClr>
                <a:srgbClr val="004288"/>
              </a:buClr>
              <a:buSzPct val="150000"/>
              <a:buFont typeface="Wingdings" charset="2"/>
              <a:buAutoNum type="arabicPlain"/>
              <a:defRPr b="0">
                <a:solidFill>
                  <a:srgbClr val="5B6770"/>
                </a:solidFill>
              </a:defRPr>
            </a:lvl1pPr>
            <a:lvl2pPr>
              <a:buClr>
                <a:srgbClr val="004288"/>
              </a:buClr>
              <a:buSzPct val="150000"/>
              <a:buFont typeface="Wingdings" charset="2"/>
              <a:buAutoNum type="arabicPlain"/>
              <a:defRPr b="0">
                <a:solidFill>
                  <a:srgbClr val="5B6770"/>
                </a:solidFill>
              </a:defRPr>
            </a:lvl2pPr>
            <a:lvl3pPr>
              <a:buClr>
                <a:srgbClr val="004288"/>
              </a:buClr>
              <a:buSzPct val="150000"/>
              <a:buFont typeface="Wingdings" charset="2"/>
              <a:buAutoNum type="arabicPlain"/>
              <a:defRPr b="0">
                <a:solidFill>
                  <a:srgbClr val="5B6770"/>
                </a:solidFill>
              </a:defRPr>
            </a:lvl3pPr>
            <a:lvl4pPr>
              <a:buClr>
                <a:srgbClr val="004288"/>
              </a:buClr>
              <a:buSzPct val="150000"/>
              <a:buFont typeface="Wingdings" charset="2"/>
              <a:buAutoNum type="arabicPlain"/>
              <a:defRPr b="0">
                <a:solidFill>
                  <a:srgbClr val="5B6770"/>
                </a:solidFill>
              </a:defRPr>
            </a:lvl4pPr>
            <a:lvl5pPr>
              <a:buClr>
                <a:srgbClr val="004288"/>
              </a:buClr>
              <a:buSzPct val="150000"/>
              <a:buFont typeface="Wingdings" charset="2"/>
              <a:buAutoNum type="arabicPlain"/>
              <a:defRPr b="0">
                <a:solidFill>
                  <a:srgbClr val="5B6770"/>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Title 1"/>
          <p:cNvSpPr>
            <a:spLocks noGrp="1"/>
          </p:cNvSpPr>
          <p:nvPr>
            <p:ph type="title"/>
          </p:nvPr>
        </p:nvSpPr>
        <p:spPr>
          <a:xfrm>
            <a:off x="1445555" y="570155"/>
            <a:ext cx="8617631" cy="892887"/>
          </a:xfrm>
          <a:prstGeom prst="rect">
            <a:avLst/>
          </a:prstGeom>
        </p:spPr>
        <p:txBody>
          <a:bodyPr lIns="108440" tIns="54221" rIns="108440" bIns="54221"/>
          <a:lstStyle>
            <a:lvl1pPr>
              <a:lnSpc>
                <a:spcPts val="2793"/>
              </a:lnSpc>
              <a:defRPr sz="2200"/>
            </a:lvl1pPr>
          </a:lstStyle>
          <a:p>
            <a:r>
              <a:rPr lang="it-IT" smtClean="0"/>
              <a:t>Fare clic per modificare lo stile del titolo</a:t>
            </a:r>
            <a:endParaRPr lang="en-US" dirty="0"/>
          </a:p>
        </p:txBody>
      </p:sp>
      <p:sp>
        <p:nvSpPr>
          <p:cNvPr id="6" name="Segnaposto contenuto 3"/>
          <p:cNvSpPr>
            <a:spLocks noGrp="1"/>
          </p:cNvSpPr>
          <p:nvPr>
            <p:ph sz="quarter" idx="14"/>
          </p:nvPr>
        </p:nvSpPr>
        <p:spPr>
          <a:xfrm>
            <a:off x="6031275" y="6772188"/>
            <a:ext cx="2597067" cy="318553"/>
          </a:xfrm>
          <a:prstGeom prst="rect">
            <a:avLst/>
          </a:prstGeom>
        </p:spPr>
        <p:txBody>
          <a:bodyPr lIns="108440" tIns="54221" rIns="108440" bIns="54221"/>
          <a:lstStyle>
            <a:lvl1pPr marL="0" indent="0">
              <a:buNone/>
              <a:defRPr sz="1400" b="1">
                <a:solidFill>
                  <a:schemeClr val="bg1"/>
                </a:solidFill>
              </a:defRPr>
            </a:lvl1pPr>
            <a:lvl2pPr marL="0" indent="0">
              <a:buNone/>
              <a:defRPr sz="1200" b="0">
                <a:solidFill>
                  <a:schemeClr val="bg1"/>
                </a:solidFill>
              </a:defRPr>
            </a:lvl2pPr>
            <a:lvl3pPr marL="0" indent="0">
              <a:buNone/>
              <a:defRPr sz="1200" b="0">
                <a:solidFill>
                  <a:schemeClr val="bg1"/>
                </a:solidFill>
              </a:defRPr>
            </a:lvl3pPr>
            <a:lvl4pPr marL="0" indent="0">
              <a:buNone/>
              <a:defRPr sz="1200" b="0">
                <a:solidFill>
                  <a:schemeClr val="bg1"/>
                </a:solidFill>
              </a:defRPr>
            </a:lvl4pPr>
            <a:lvl5pPr marL="0" indent="0">
              <a:buNone/>
              <a:defRPr sz="1200" b="0">
                <a:solidFill>
                  <a:schemeClr val="bg1"/>
                </a:solidFill>
              </a:defRPr>
            </a:lvl5pPr>
          </a:lstStyle>
          <a:p>
            <a:pPr lvl="0"/>
            <a:r>
              <a:rPr lang="it-IT" smtClean="0"/>
              <a:t>Fare clic per modificare stili del testo dello schema</a:t>
            </a:r>
          </a:p>
        </p:txBody>
      </p:sp>
    </p:spTree>
    <p:extLst>
      <p:ext uri="{BB962C8B-B14F-4D97-AF65-F5344CB8AC3E}">
        <p14:creationId xmlns:p14="http://schemas.microsoft.com/office/powerpoint/2010/main" val="302212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1026" name="Immagin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88" y="-36513"/>
            <a:ext cx="10691812" cy="759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p:nvSpPr>
        <p:spPr>
          <a:xfrm>
            <a:off x="7918450" y="7219950"/>
            <a:ext cx="2495550" cy="258763"/>
          </a:xfrm>
          <a:prstGeom prst="rect">
            <a:avLst/>
          </a:prstGeom>
        </p:spPr>
        <p:txBody>
          <a:bodyPr lIns="99587" tIns="49794" rIns="99587" bIns="49794"/>
          <a:lstStyle>
            <a:defPPr>
              <a:defRPr lang="en-US"/>
            </a:defPPr>
            <a:lvl1pPr marL="0" algn="l" defTabSz="457200" rtl="0" eaLnBrk="1" latinLnBrk="0" hangingPunct="1">
              <a:defRPr sz="1800" kern="1200">
                <a:solidFill>
                  <a:srgbClr val="004276"/>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smtClean="0">
                <a:solidFill>
                  <a:srgbClr val="5B6770"/>
                </a:solidFill>
              </a:rPr>
              <a:t>Classificazione: </a:t>
            </a:r>
            <a:r>
              <a:rPr lang="en-US" sz="900" dirty="0">
                <a:solidFill>
                  <a:srgbClr val="5B6770"/>
                </a:solidFill>
              </a:rPr>
              <a:t>C</a:t>
            </a:r>
            <a:r>
              <a:rPr lang="en-US" sz="900" dirty="0" smtClean="0">
                <a:solidFill>
                  <a:srgbClr val="5B6770"/>
                </a:solidFill>
              </a:rPr>
              <a:t>onsip internal</a:t>
            </a:r>
            <a:endParaRPr lang="en-US" sz="900" dirty="0">
              <a:solidFill>
                <a:srgbClr val="5B6770"/>
              </a:solidFill>
            </a:endParaRPr>
          </a:p>
        </p:txBody>
      </p:sp>
      <p:sp>
        <p:nvSpPr>
          <p:cNvPr id="1028" name="Rettangolo 6"/>
          <p:cNvSpPr>
            <a:spLocks noChangeArrowheads="1"/>
          </p:cNvSpPr>
          <p:nvPr/>
        </p:nvSpPr>
        <p:spPr bwMode="auto">
          <a:xfrm>
            <a:off x="9877425" y="174625"/>
            <a:ext cx="42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87" tIns="49794" rIns="99587" bIns="49794">
            <a:spAutoFit/>
          </a:bodyPr>
          <a:lstStyle>
            <a:lvl1pPr>
              <a:defRPr sz="2000">
                <a:solidFill>
                  <a:schemeClr val="tx1"/>
                </a:solidFill>
                <a:latin typeface="Calibri" pitchFamily="34" charset="0"/>
                <a:ea typeface="MS PGothic" pitchFamily="34" charset="-128"/>
              </a:defRPr>
            </a:lvl1pPr>
            <a:lvl2pPr marL="742950" indent="-285750">
              <a:defRPr sz="2000">
                <a:solidFill>
                  <a:schemeClr val="tx1"/>
                </a:solidFill>
                <a:latin typeface="Calibri" pitchFamily="34" charset="0"/>
                <a:ea typeface="MS PGothic" pitchFamily="34" charset="-128"/>
              </a:defRPr>
            </a:lvl2pPr>
            <a:lvl3pPr marL="1143000" indent="-228600">
              <a:defRPr sz="2000">
                <a:solidFill>
                  <a:schemeClr val="tx1"/>
                </a:solidFill>
                <a:latin typeface="Calibri" pitchFamily="34" charset="0"/>
                <a:ea typeface="MS PGothic" pitchFamily="34" charset="-128"/>
              </a:defRPr>
            </a:lvl3pPr>
            <a:lvl4pPr marL="1600200" indent="-228600">
              <a:defRPr sz="2000">
                <a:solidFill>
                  <a:schemeClr val="tx1"/>
                </a:solidFill>
                <a:latin typeface="Calibri" pitchFamily="34" charset="0"/>
                <a:ea typeface="MS PGothic" pitchFamily="34" charset="-128"/>
              </a:defRPr>
            </a:lvl4pPr>
            <a:lvl5pPr marL="2057400" indent="-228600">
              <a:defRPr sz="2000">
                <a:solidFill>
                  <a:schemeClr val="tx1"/>
                </a:solidFill>
                <a:latin typeface="Calibri" pitchFamily="34" charset="0"/>
                <a:ea typeface="MS PGothic" pitchFamily="34" charset="-128"/>
              </a:defRPr>
            </a:lvl5pPr>
            <a:lvl6pPr marL="25146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96888"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defRPr/>
            </a:pPr>
            <a:fld id="{CB88BCBF-E857-4C68-975A-2BF3380D7790}" type="slidenum">
              <a:rPr lang="it-IT" altLang="it-IT" sz="1300" smtClean="0">
                <a:solidFill>
                  <a:srgbClr val="5B6770"/>
                </a:solidFill>
              </a:rPr>
              <a:pPr eaLnBrk="1" hangingPunct="1">
                <a:defRPr/>
              </a:pPr>
              <a:t>‹N›</a:t>
            </a:fld>
            <a:endParaRPr lang="it-IT" altLang="it-IT" sz="1300" dirty="0" smtClean="0">
              <a:solidFill>
                <a:srgbClr val="5B6770"/>
              </a:solidFill>
            </a:endParaRPr>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6" r:id="rId6"/>
  </p:sldLayoutIdLst>
  <p:timing>
    <p:tnLst>
      <p:par>
        <p:cTn id="1" dur="indefinite" restart="never" nodeType="tmRoot"/>
      </p:par>
    </p:tnLst>
  </p:timing>
  <p:hf hdr="0" ftr="0" dt="0"/>
  <p:txStyles>
    <p:titleStyle>
      <a:lvl1pPr algn="l" defTabSz="496888" rtl="0" eaLnBrk="0" fontAlgn="base" hangingPunct="0">
        <a:lnSpc>
          <a:spcPts val="3488"/>
        </a:lnSpc>
        <a:spcBef>
          <a:spcPct val="0"/>
        </a:spcBef>
        <a:spcAft>
          <a:spcPct val="0"/>
        </a:spcAft>
        <a:defRPr sz="3300" b="1" kern="1200">
          <a:solidFill>
            <a:srgbClr val="004276"/>
          </a:solidFill>
          <a:latin typeface="Calibri"/>
          <a:ea typeface="MS PGothic" panose="020B0600070205080204" pitchFamily="34" charset="-128"/>
          <a:cs typeface="Calibri"/>
        </a:defRPr>
      </a:lvl1pPr>
      <a:lvl2pPr algn="l" defTabSz="496888" rtl="0" eaLnBrk="0" fontAlgn="base" hangingPunct="0">
        <a:lnSpc>
          <a:spcPts val="3488"/>
        </a:lnSpc>
        <a:spcBef>
          <a:spcPct val="0"/>
        </a:spcBef>
        <a:spcAft>
          <a:spcPct val="0"/>
        </a:spcAft>
        <a:defRPr sz="3300" b="1">
          <a:solidFill>
            <a:srgbClr val="004276"/>
          </a:solidFill>
          <a:latin typeface="Calibri" panose="020F0502020204030204" pitchFamily="34" charset="0"/>
          <a:ea typeface="MS PGothic" panose="020B0600070205080204" pitchFamily="34" charset="-128"/>
          <a:cs typeface="Calibri" panose="020F0502020204030204" pitchFamily="34" charset="0"/>
        </a:defRPr>
      </a:lvl2pPr>
      <a:lvl3pPr algn="l" defTabSz="496888" rtl="0" eaLnBrk="0" fontAlgn="base" hangingPunct="0">
        <a:lnSpc>
          <a:spcPts val="3488"/>
        </a:lnSpc>
        <a:spcBef>
          <a:spcPct val="0"/>
        </a:spcBef>
        <a:spcAft>
          <a:spcPct val="0"/>
        </a:spcAft>
        <a:defRPr sz="3300" b="1">
          <a:solidFill>
            <a:srgbClr val="004276"/>
          </a:solidFill>
          <a:latin typeface="Calibri" panose="020F0502020204030204" pitchFamily="34" charset="0"/>
          <a:ea typeface="MS PGothic" panose="020B0600070205080204" pitchFamily="34" charset="-128"/>
          <a:cs typeface="Calibri" panose="020F0502020204030204" pitchFamily="34" charset="0"/>
        </a:defRPr>
      </a:lvl3pPr>
      <a:lvl4pPr algn="l" defTabSz="496888" rtl="0" eaLnBrk="0" fontAlgn="base" hangingPunct="0">
        <a:lnSpc>
          <a:spcPts val="3488"/>
        </a:lnSpc>
        <a:spcBef>
          <a:spcPct val="0"/>
        </a:spcBef>
        <a:spcAft>
          <a:spcPct val="0"/>
        </a:spcAft>
        <a:defRPr sz="3300" b="1">
          <a:solidFill>
            <a:srgbClr val="004276"/>
          </a:solidFill>
          <a:latin typeface="Calibri" panose="020F0502020204030204" pitchFamily="34" charset="0"/>
          <a:ea typeface="MS PGothic" panose="020B0600070205080204" pitchFamily="34" charset="-128"/>
          <a:cs typeface="Calibri" panose="020F0502020204030204" pitchFamily="34" charset="0"/>
        </a:defRPr>
      </a:lvl4pPr>
      <a:lvl5pPr algn="l" defTabSz="496888" rtl="0" eaLnBrk="0" fontAlgn="base" hangingPunct="0">
        <a:lnSpc>
          <a:spcPts val="3488"/>
        </a:lnSpc>
        <a:spcBef>
          <a:spcPct val="0"/>
        </a:spcBef>
        <a:spcAft>
          <a:spcPct val="0"/>
        </a:spcAft>
        <a:defRPr sz="3300" b="1">
          <a:solidFill>
            <a:srgbClr val="004276"/>
          </a:solidFill>
          <a:latin typeface="Calibri" panose="020F0502020204030204" pitchFamily="34" charset="0"/>
          <a:ea typeface="MS PGothic" panose="020B0600070205080204" pitchFamily="34" charset="-128"/>
          <a:cs typeface="Calibri" panose="020F0502020204030204" pitchFamily="34" charset="0"/>
        </a:defRPr>
      </a:lvl5pPr>
      <a:lvl6pPr marL="457200" algn="l" defTabSz="496888" rtl="0" fontAlgn="base">
        <a:lnSpc>
          <a:spcPts val="3488"/>
        </a:lnSpc>
        <a:spcBef>
          <a:spcPct val="0"/>
        </a:spcBef>
        <a:spcAft>
          <a:spcPct val="0"/>
        </a:spcAft>
        <a:defRPr sz="3300" b="1">
          <a:solidFill>
            <a:srgbClr val="004276"/>
          </a:solidFill>
          <a:latin typeface="Calibri" panose="020F0502020204030204" pitchFamily="34" charset="0"/>
          <a:ea typeface="Calibri" panose="020F0502020204030204" pitchFamily="34" charset="0"/>
          <a:cs typeface="Calibri" panose="020F0502020204030204" pitchFamily="34" charset="0"/>
        </a:defRPr>
      </a:lvl6pPr>
      <a:lvl7pPr marL="914400" algn="l" defTabSz="496888" rtl="0" fontAlgn="base">
        <a:lnSpc>
          <a:spcPts val="3488"/>
        </a:lnSpc>
        <a:spcBef>
          <a:spcPct val="0"/>
        </a:spcBef>
        <a:spcAft>
          <a:spcPct val="0"/>
        </a:spcAft>
        <a:defRPr sz="3300" b="1">
          <a:solidFill>
            <a:srgbClr val="004276"/>
          </a:solidFill>
          <a:latin typeface="Calibri" panose="020F0502020204030204" pitchFamily="34" charset="0"/>
          <a:ea typeface="Calibri" panose="020F0502020204030204" pitchFamily="34" charset="0"/>
          <a:cs typeface="Calibri" panose="020F0502020204030204" pitchFamily="34" charset="0"/>
        </a:defRPr>
      </a:lvl7pPr>
      <a:lvl8pPr marL="1371600" algn="l" defTabSz="496888" rtl="0" fontAlgn="base">
        <a:lnSpc>
          <a:spcPts val="3488"/>
        </a:lnSpc>
        <a:spcBef>
          <a:spcPct val="0"/>
        </a:spcBef>
        <a:spcAft>
          <a:spcPct val="0"/>
        </a:spcAft>
        <a:defRPr sz="3300" b="1">
          <a:solidFill>
            <a:srgbClr val="004276"/>
          </a:solidFill>
          <a:latin typeface="Calibri" panose="020F0502020204030204" pitchFamily="34" charset="0"/>
          <a:ea typeface="Calibri" panose="020F0502020204030204" pitchFamily="34" charset="0"/>
          <a:cs typeface="Calibri" panose="020F0502020204030204" pitchFamily="34" charset="0"/>
        </a:defRPr>
      </a:lvl8pPr>
      <a:lvl9pPr marL="1828800" algn="l" defTabSz="496888" rtl="0" fontAlgn="base">
        <a:lnSpc>
          <a:spcPts val="3488"/>
        </a:lnSpc>
        <a:spcBef>
          <a:spcPct val="0"/>
        </a:spcBef>
        <a:spcAft>
          <a:spcPct val="0"/>
        </a:spcAft>
        <a:defRPr sz="3300" b="1">
          <a:solidFill>
            <a:srgbClr val="004276"/>
          </a:solidFill>
          <a:latin typeface="Calibri" panose="020F0502020204030204" pitchFamily="34" charset="0"/>
          <a:ea typeface="Calibri" panose="020F0502020204030204" pitchFamily="34" charset="0"/>
          <a:cs typeface="Calibri" panose="020F0502020204030204" pitchFamily="34" charset="0"/>
        </a:defRPr>
      </a:lvl9pPr>
    </p:titleStyle>
    <p:bodyStyle>
      <a:lvl1pPr marL="373063" indent="-373063" algn="l" defTabSz="496888" rtl="0" eaLnBrk="0" fontAlgn="base" hangingPunct="0">
        <a:spcBef>
          <a:spcPct val="20000"/>
        </a:spcBef>
        <a:spcAft>
          <a:spcPct val="0"/>
        </a:spcAft>
        <a:buFont typeface="Lucida Grande"/>
        <a:buChar char="-"/>
        <a:defRPr sz="1700" b="1" kern="1200">
          <a:solidFill>
            <a:srgbClr val="004276"/>
          </a:solidFill>
          <a:latin typeface="+mn-lt"/>
          <a:ea typeface="MS PGothic" panose="020B0600070205080204" pitchFamily="34" charset="-128"/>
          <a:cs typeface="+mn-cs"/>
        </a:defRPr>
      </a:lvl1pPr>
      <a:lvl2pPr marL="388938" indent="-388938" algn="l" defTabSz="496888" rtl="0" eaLnBrk="0" fontAlgn="base" hangingPunct="0">
        <a:spcBef>
          <a:spcPct val="20000"/>
        </a:spcBef>
        <a:spcAft>
          <a:spcPct val="0"/>
        </a:spcAft>
        <a:buFont typeface="Lucida Grande"/>
        <a:buChar char="-"/>
        <a:defRPr sz="1700" kern="1200">
          <a:solidFill>
            <a:srgbClr val="5B6770"/>
          </a:solidFill>
          <a:latin typeface="+mn-lt"/>
          <a:ea typeface="MS PGothic" panose="020B0600070205080204" pitchFamily="34" charset="-128"/>
          <a:cs typeface="+mn-cs"/>
        </a:defRPr>
      </a:lvl2pPr>
      <a:lvl3pPr marL="388938" indent="-388938" algn="l" defTabSz="496888" rtl="0" eaLnBrk="0" fontAlgn="base" hangingPunct="0">
        <a:spcBef>
          <a:spcPct val="20000"/>
        </a:spcBef>
        <a:spcAft>
          <a:spcPct val="0"/>
        </a:spcAft>
        <a:buFont typeface="Lucida Grande"/>
        <a:buChar char="-"/>
        <a:defRPr sz="1700" kern="1200">
          <a:solidFill>
            <a:srgbClr val="5B6770"/>
          </a:solidFill>
          <a:latin typeface="+mn-lt"/>
          <a:ea typeface="MS PGothic" panose="020B0600070205080204" pitchFamily="34" charset="-128"/>
          <a:cs typeface="+mn-cs"/>
        </a:defRPr>
      </a:lvl3pPr>
      <a:lvl4pPr marL="388938" indent="-388938" algn="l" defTabSz="496888" rtl="0" eaLnBrk="0" fontAlgn="base" hangingPunct="0">
        <a:spcBef>
          <a:spcPct val="20000"/>
        </a:spcBef>
        <a:spcAft>
          <a:spcPct val="0"/>
        </a:spcAft>
        <a:buFont typeface="Lucida Grande"/>
        <a:buChar char="-"/>
        <a:defRPr sz="1700" kern="1200">
          <a:solidFill>
            <a:srgbClr val="5B6770"/>
          </a:solidFill>
          <a:latin typeface="+mn-lt"/>
          <a:ea typeface="MS PGothic" panose="020B0600070205080204" pitchFamily="34" charset="-128"/>
          <a:cs typeface="+mn-cs"/>
        </a:defRPr>
      </a:lvl4pPr>
      <a:lvl5pPr marL="388938" indent="-388938" algn="l" defTabSz="496888" rtl="0" eaLnBrk="0" fontAlgn="base" hangingPunct="0">
        <a:spcBef>
          <a:spcPct val="20000"/>
        </a:spcBef>
        <a:spcAft>
          <a:spcPct val="0"/>
        </a:spcAft>
        <a:buFont typeface="Lucida Grande"/>
        <a:buChar char="-"/>
        <a:defRPr sz="1700" kern="1200">
          <a:solidFill>
            <a:srgbClr val="5B6770"/>
          </a:solidFill>
          <a:latin typeface="+mn-lt"/>
          <a:ea typeface="MS PGothic" panose="020B0600070205080204" pitchFamily="34" charset="-128"/>
          <a:cs typeface="+mn-cs"/>
        </a:defRPr>
      </a:lvl5pPr>
      <a:lvl6pPr marL="2738651" indent="-248968" algn="l" defTabSz="497937" rtl="0" eaLnBrk="1" latinLnBrk="0" hangingPunct="1">
        <a:spcBef>
          <a:spcPct val="20000"/>
        </a:spcBef>
        <a:buFont typeface="Arial"/>
        <a:buChar char="•"/>
        <a:defRPr sz="2200" kern="1200">
          <a:solidFill>
            <a:schemeClr val="tx1"/>
          </a:solidFill>
          <a:latin typeface="+mn-lt"/>
          <a:ea typeface="+mn-ea"/>
          <a:cs typeface="+mn-cs"/>
        </a:defRPr>
      </a:lvl6pPr>
      <a:lvl7pPr marL="3236587" indent="-248968" algn="l" defTabSz="497937" rtl="0" eaLnBrk="1" latinLnBrk="0" hangingPunct="1">
        <a:spcBef>
          <a:spcPct val="20000"/>
        </a:spcBef>
        <a:buFont typeface="Arial"/>
        <a:buChar char="•"/>
        <a:defRPr sz="2200" kern="1200">
          <a:solidFill>
            <a:schemeClr val="tx1"/>
          </a:solidFill>
          <a:latin typeface="+mn-lt"/>
          <a:ea typeface="+mn-ea"/>
          <a:cs typeface="+mn-cs"/>
        </a:defRPr>
      </a:lvl7pPr>
      <a:lvl8pPr marL="3734524" indent="-248968" algn="l" defTabSz="497937" rtl="0" eaLnBrk="1" latinLnBrk="0" hangingPunct="1">
        <a:spcBef>
          <a:spcPct val="20000"/>
        </a:spcBef>
        <a:buFont typeface="Arial"/>
        <a:buChar char="•"/>
        <a:defRPr sz="2200" kern="1200">
          <a:solidFill>
            <a:schemeClr val="tx1"/>
          </a:solidFill>
          <a:latin typeface="+mn-lt"/>
          <a:ea typeface="+mn-ea"/>
          <a:cs typeface="+mn-cs"/>
        </a:defRPr>
      </a:lvl8pPr>
      <a:lvl9pPr marL="4232460" indent="-248968" algn="l" defTabSz="49793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937" rtl="0" eaLnBrk="1" latinLnBrk="0" hangingPunct="1">
        <a:defRPr sz="2000" kern="1200">
          <a:solidFill>
            <a:schemeClr val="tx1"/>
          </a:solidFill>
          <a:latin typeface="+mn-lt"/>
          <a:ea typeface="+mn-ea"/>
          <a:cs typeface="+mn-cs"/>
        </a:defRPr>
      </a:lvl1pPr>
      <a:lvl2pPr marL="497937" algn="l" defTabSz="497937" rtl="0" eaLnBrk="1" latinLnBrk="0" hangingPunct="1">
        <a:defRPr sz="2000" kern="1200">
          <a:solidFill>
            <a:schemeClr val="tx1"/>
          </a:solidFill>
          <a:latin typeface="+mn-lt"/>
          <a:ea typeface="+mn-ea"/>
          <a:cs typeface="+mn-cs"/>
        </a:defRPr>
      </a:lvl2pPr>
      <a:lvl3pPr marL="995873" algn="l" defTabSz="497937" rtl="0" eaLnBrk="1" latinLnBrk="0" hangingPunct="1">
        <a:defRPr sz="2000" kern="1200">
          <a:solidFill>
            <a:schemeClr val="tx1"/>
          </a:solidFill>
          <a:latin typeface="+mn-lt"/>
          <a:ea typeface="+mn-ea"/>
          <a:cs typeface="+mn-cs"/>
        </a:defRPr>
      </a:lvl3pPr>
      <a:lvl4pPr marL="1493810" algn="l" defTabSz="497937" rtl="0" eaLnBrk="1" latinLnBrk="0" hangingPunct="1">
        <a:defRPr sz="2000" kern="1200">
          <a:solidFill>
            <a:schemeClr val="tx1"/>
          </a:solidFill>
          <a:latin typeface="+mn-lt"/>
          <a:ea typeface="+mn-ea"/>
          <a:cs typeface="+mn-cs"/>
        </a:defRPr>
      </a:lvl4pPr>
      <a:lvl5pPr marL="1991746" algn="l" defTabSz="497937" rtl="0" eaLnBrk="1" latinLnBrk="0" hangingPunct="1">
        <a:defRPr sz="2000" kern="1200">
          <a:solidFill>
            <a:schemeClr val="tx1"/>
          </a:solidFill>
          <a:latin typeface="+mn-lt"/>
          <a:ea typeface="+mn-ea"/>
          <a:cs typeface="+mn-cs"/>
        </a:defRPr>
      </a:lvl5pPr>
      <a:lvl6pPr marL="2489683" algn="l" defTabSz="497937" rtl="0" eaLnBrk="1" latinLnBrk="0" hangingPunct="1">
        <a:defRPr sz="2000" kern="1200">
          <a:solidFill>
            <a:schemeClr val="tx1"/>
          </a:solidFill>
          <a:latin typeface="+mn-lt"/>
          <a:ea typeface="+mn-ea"/>
          <a:cs typeface="+mn-cs"/>
        </a:defRPr>
      </a:lvl6pPr>
      <a:lvl7pPr marL="2987619" algn="l" defTabSz="497937" rtl="0" eaLnBrk="1" latinLnBrk="0" hangingPunct="1">
        <a:defRPr sz="2000" kern="1200">
          <a:solidFill>
            <a:schemeClr val="tx1"/>
          </a:solidFill>
          <a:latin typeface="+mn-lt"/>
          <a:ea typeface="+mn-ea"/>
          <a:cs typeface="+mn-cs"/>
        </a:defRPr>
      </a:lvl7pPr>
      <a:lvl8pPr marL="3485556" algn="l" defTabSz="497937" rtl="0" eaLnBrk="1" latinLnBrk="0" hangingPunct="1">
        <a:defRPr sz="2000" kern="1200">
          <a:solidFill>
            <a:schemeClr val="tx1"/>
          </a:solidFill>
          <a:latin typeface="+mn-lt"/>
          <a:ea typeface="+mn-ea"/>
          <a:cs typeface="+mn-cs"/>
        </a:defRPr>
      </a:lvl8pPr>
      <a:lvl9pPr marL="3983492" algn="l" defTabSz="49793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954212" y="2682508"/>
            <a:ext cx="9433048" cy="1384995"/>
          </a:xfrm>
          <a:prstGeom prst="rect">
            <a:avLst/>
          </a:prstGeom>
        </p:spPr>
        <p:txBody>
          <a:bodyPr wrap="square">
            <a:spAutoFit/>
          </a:bodyPr>
          <a:lstStyle>
            <a:lvl1pPr marL="0" indent="0" algn="l" defTabSz="497937" rtl="0" eaLnBrk="1" latinLnBrk="0" hangingPunct="1">
              <a:lnSpc>
                <a:spcPts val="3000"/>
              </a:lnSpc>
              <a:spcBef>
                <a:spcPct val="20000"/>
              </a:spcBef>
              <a:buFont typeface="Lucida Grande"/>
              <a:buNone/>
              <a:defRPr sz="2800" b="1" kern="1200" baseline="0">
                <a:solidFill>
                  <a:srgbClr val="004276"/>
                </a:solidFill>
                <a:latin typeface="+mn-lt"/>
                <a:ea typeface="+mn-ea"/>
                <a:cs typeface="+mn-cs"/>
              </a:defRPr>
            </a:lvl1pPr>
            <a:lvl2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2pPr>
            <a:lvl3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3pPr>
            <a:lvl4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4pPr>
            <a:lvl5pPr marL="0" indent="0" algn="l" defTabSz="497937" rtl="0" eaLnBrk="1" latinLnBrk="0" hangingPunct="1">
              <a:spcBef>
                <a:spcPct val="20000"/>
              </a:spcBef>
              <a:buFont typeface="Lucida Grande"/>
              <a:buNone/>
              <a:defRPr sz="2800" b="0" kern="1200">
                <a:solidFill>
                  <a:srgbClr val="5B6770"/>
                </a:solidFill>
                <a:latin typeface="+mn-lt"/>
                <a:ea typeface="+mn-ea"/>
                <a:cs typeface="+mn-cs"/>
              </a:defRPr>
            </a:lvl5pPr>
            <a:lvl6pPr marL="2738651" indent="-248968" algn="l" defTabSz="497937" rtl="0" eaLnBrk="1" latinLnBrk="0" hangingPunct="1">
              <a:spcBef>
                <a:spcPct val="20000"/>
              </a:spcBef>
              <a:buFont typeface="Arial"/>
              <a:buChar char="•"/>
              <a:defRPr sz="2200" kern="1200">
                <a:solidFill>
                  <a:schemeClr val="tx1"/>
                </a:solidFill>
                <a:latin typeface="+mn-lt"/>
                <a:ea typeface="+mn-ea"/>
                <a:cs typeface="+mn-cs"/>
              </a:defRPr>
            </a:lvl6pPr>
            <a:lvl7pPr marL="3236587" indent="-248968" algn="l" defTabSz="497937" rtl="0" eaLnBrk="1" latinLnBrk="0" hangingPunct="1">
              <a:spcBef>
                <a:spcPct val="20000"/>
              </a:spcBef>
              <a:buFont typeface="Arial"/>
              <a:buChar char="•"/>
              <a:defRPr sz="2200" kern="1200">
                <a:solidFill>
                  <a:schemeClr val="tx1"/>
                </a:solidFill>
                <a:latin typeface="+mn-lt"/>
                <a:ea typeface="+mn-ea"/>
                <a:cs typeface="+mn-cs"/>
              </a:defRPr>
            </a:lvl7pPr>
            <a:lvl8pPr marL="3734524" indent="-248968" algn="l" defTabSz="497937" rtl="0" eaLnBrk="1" latinLnBrk="0" hangingPunct="1">
              <a:spcBef>
                <a:spcPct val="20000"/>
              </a:spcBef>
              <a:buFont typeface="Arial"/>
              <a:buChar char="•"/>
              <a:defRPr sz="2200" kern="1200">
                <a:solidFill>
                  <a:schemeClr val="tx1"/>
                </a:solidFill>
                <a:latin typeface="+mn-lt"/>
                <a:ea typeface="+mn-ea"/>
                <a:cs typeface="+mn-cs"/>
              </a:defRPr>
            </a:lvl8pPr>
            <a:lvl9pPr marL="4232460" indent="-248968" algn="l" defTabSz="497937" rtl="0" eaLnBrk="1" latinLnBrk="0" hangingPunct="1">
              <a:spcBef>
                <a:spcPct val="20000"/>
              </a:spcBef>
              <a:buFont typeface="Arial"/>
              <a:buChar char="•"/>
              <a:defRPr sz="2200" kern="1200">
                <a:solidFill>
                  <a:schemeClr val="tx1"/>
                </a:solidFill>
                <a:latin typeface="+mn-lt"/>
                <a:ea typeface="+mn-ea"/>
                <a:cs typeface="+mn-cs"/>
              </a:defRPr>
            </a:lvl9pPr>
          </a:lstStyle>
          <a:p>
            <a:pPr>
              <a:lnSpc>
                <a:spcPct val="100000"/>
              </a:lnSpc>
              <a:spcBef>
                <a:spcPts val="0"/>
              </a:spcBef>
              <a:spcAft>
                <a:spcPts val="1200"/>
              </a:spcAft>
            </a:pPr>
            <a:r>
              <a:rPr lang="it-IT" altLang="it-IT" dirty="0">
                <a:ea typeface="Calibri" pitchFamily="34" charset="0"/>
                <a:cs typeface="Calibri" pitchFamily="34" charset="0"/>
              </a:rPr>
              <a:t>Il contributo </a:t>
            </a:r>
            <a:r>
              <a:rPr lang="it-IT" altLang="it-IT" dirty="0" smtClean="0">
                <a:ea typeface="Calibri" pitchFamily="34" charset="0"/>
                <a:cs typeface="Calibri" pitchFamily="34" charset="0"/>
              </a:rPr>
              <a:t>Consip per il territorio ed il PNRR con focus sui lavori , servizi professionali di progettazione e relative verifiche</a:t>
            </a:r>
            <a:endParaRPr lang="it-IT" sz="1600" b="0" i="1" dirty="0" smtClean="0">
              <a:solidFill>
                <a:srgbClr val="002060"/>
              </a:solidFill>
            </a:endParaRPr>
          </a:p>
        </p:txBody>
      </p:sp>
      <p:sp>
        <p:nvSpPr>
          <p:cNvPr id="9" name="Segnaposto contenuto 6"/>
          <p:cNvSpPr>
            <a:spLocks noGrp="1"/>
          </p:cNvSpPr>
          <p:nvPr>
            <p:ph sz="quarter" idx="13"/>
          </p:nvPr>
        </p:nvSpPr>
        <p:spPr>
          <a:xfrm>
            <a:off x="2541588" y="5038725"/>
            <a:ext cx="4245272" cy="902146"/>
          </a:xfrm>
        </p:spPr>
        <p:txBody>
          <a:bodyPr lIns="87272" tIns="43637" rIns="87272" bIns="43637">
            <a:noAutofit/>
          </a:bodyPr>
          <a:lstStyle/>
          <a:p>
            <a:pPr defTabSz="463638">
              <a:defRPr/>
            </a:pPr>
            <a:r>
              <a:rPr lang="it-IT" dirty="0" smtClean="0">
                <a:solidFill>
                  <a:srgbClr val="002060"/>
                </a:solidFill>
                <a:latin typeface="+mj-lt"/>
              </a:rPr>
              <a:t>maggio 2022</a:t>
            </a:r>
            <a:endParaRPr lang="it-IT" dirty="0">
              <a:solidFill>
                <a:srgbClr val="002060"/>
              </a:solidFill>
              <a:latin typeface="+mj-lt"/>
            </a:endParaRPr>
          </a:p>
        </p:txBody>
      </p:sp>
    </p:spTree>
    <p:extLst>
      <p:ext uri="{BB962C8B-B14F-4D97-AF65-F5344CB8AC3E}">
        <p14:creationId xmlns:p14="http://schemas.microsoft.com/office/powerpoint/2010/main" val="156163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Valutazione della vulnerabilità sismica</a:t>
            </a:r>
          </a:p>
        </p:txBody>
      </p:sp>
      <p:pic>
        <p:nvPicPr>
          <p:cNvPr id="2355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olo 3"/>
          <p:cNvSpPr txBox="1">
            <a:spLocks/>
          </p:cNvSpPr>
          <p:nvPr/>
        </p:nvSpPr>
        <p:spPr bwMode="auto">
          <a:xfrm>
            <a:off x="3371850" y="1908175"/>
            <a:ext cx="6689725" cy="2016125"/>
          </a:xfrm>
          <a:prstGeom prst="roundRect">
            <a:avLst>
              <a:gd name="adj" fmla="val 20986"/>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sz="1700" b="1">
                <a:solidFill>
                  <a:srgbClr val="002060"/>
                </a:solidFill>
                <a:ea typeface="ＭＳ Ｐゴシック"/>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Indagini preliminari</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Analisi storico-critica</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Indagini sui terreni</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Rilievo geometrico-strutturale </a:t>
            </a:r>
            <a:r>
              <a:rPr lang="it-IT" sz="1400" b="0" dirty="0" smtClean="0">
                <a:solidFill>
                  <a:schemeClr val="tx1">
                    <a:lumMod val="65000"/>
                    <a:lumOff val="35000"/>
                  </a:schemeClr>
                </a:solidFill>
              </a:rPr>
              <a:t>e </a:t>
            </a:r>
            <a:r>
              <a:rPr lang="it-IT" sz="1400" b="0" dirty="0">
                <a:solidFill>
                  <a:schemeClr val="tx1">
                    <a:lumMod val="65000"/>
                    <a:lumOff val="35000"/>
                  </a:schemeClr>
                </a:solidFill>
              </a:rPr>
              <a:t>NON strutturale</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Caratterizzazione meccanica dei materiali</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Prove </a:t>
            </a:r>
            <a:r>
              <a:rPr lang="it-IT" sz="1400" b="0" dirty="0" smtClean="0">
                <a:solidFill>
                  <a:schemeClr val="tx1">
                    <a:lumMod val="65000"/>
                    <a:lumOff val="35000"/>
                  </a:schemeClr>
                </a:solidFill>
              </a:rPr>
              <a:t>distruttive (Carotaggio</a:t>
            </a:r>
            <a:r>
              <a:rPr lang="it-IT" sz="1400" b="0" dirty="0">
                <a:solidFill>
                  <a:schemeClr val="tx1">
                    <a:lumMod val="65000"/>
                    <a:lumOff val="35000"/>
                  </a:schemeClr>
                </a:solidFill>
              </a:rPr>
              <a:t>, prova di compressione </a:t>
            </a:r>
            <a:r>
              <a:rPr lang="it-IT" sz="1400" b="0" dirty="0" err="1">
                <a:solidFill>
                  <a:schemeClr val="tx1">
                    <a:lumMod val="65000"/>
                    <a:lumOff val="35000"/>
                  </a:schemeClr>
                </a:solidFill>
              </a:rPr>
              <a:t>monoassiale</a:t>
            </a:r>
            <a:r>
              <a:rPr lang="it-IT" sz="1400" b="0" dirty="0">
                <a:solidFill>
                  <a:schemeClr val="tx1">
                    <a:lumMod val="65000"/>
                    <a:lumOff val="35000"/>
                  </a:schemeClr>
                </a:solidFill>
              </a:rPr>
              <a:t>, Prova di carbonatazione, </a:t>
            </a:r>
            <a:r>
              <a:rPr lang="it-IT" sz="1400" b="0" dirty="0" err="1">
                <a:solidFill>
                  <a:schemeClr val="tx1">
                    <a:lumMod val="65000"/>
                    <a:lumOff val="35000"/>
                  </a:schemeClr>
                </a:solidFill>
              </a:rPr>
              <a:t>ecc</a:t>
            </a:r>
            <a:r>
              <a:rPr lang="it-IT" sz="1400" b="0" dirty="0">
                <a:solidFill>
                  <a:schemeClr val="tx1">
                    <a:lumMod val="65000"/>
                    <a:lumOff val="35000"/>
                  </a:schemeClr>
                </a:solidFill>
              </a:rPr>
              <a:t>…)</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Prove non distruttive </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a:solidFill>
                  <a:schemeClr val="tx1">
                    <a:lumMod val="65000"/>
                    <a:lumOff val="35000"/>
                  </a:schemeClr>
                </a:solidFill>
              </a:rPr>
              <a:t> Relazione Geologica, </a:t>
            </a:r>
            <a:r>
              <a:rPr lang="it-IT" sz="1400" b="0" dirty="0" smtClean="0">
                <a:solidFill>
                  <a:schemeClr val="tx1">
                    <a:lumMod val="65000"/>
                    <a:lumOff val="35000"/>
                  </a:schemeClr>
                </a:solidFill>
              </a:rPr>
              <a:t>Relazione </a:t>
            </a:r>
            <a:r>
              <a:rPr lang="it-IT" sz="1400" b="0" dirty="0">
                <a:solidFill>
                  <a:schemeClr val="tx1">
                    <a:lumMod val="65000"/>
                    <a:lumOff val="35000"/>
                  </a:schemeClr>
                </a:solidFill>
              </a:rPr>
              <a:t>Geotecnica </a:t>
            </a:r>
            <a:endParaRPr lang="it-IT" sz="1400" b="0" dirty="0" smtClean="0">
              <a:solidFill>
                <a:schemeClr val="tx1">
                  <a:lumMod val="65000"/>
                  <a:lumOff val="35000"/>
                </a:schemeClr>
              </a:solidFill>
            </a:endParaRPr>
          </a:p>
          <a:p>
            <a:pPr marL="285750" indent="-285750" algn="just" defTabSz="497937" eaLnBrk="1" fontAlgn="auto" hangingPunct="1">
              <a:spcBef>
                <a:spcPts val="0"/>
              </a:spcBef>
              <a:spcAft>
                <a:spcPts val="0"/>
              </a:spcAft>
              <a:buFont typeface="Arial" panose="020B0604020202020204" pitchFamily="34" charset="0"/>
              <a:buChar char="•"/>
              <a:defRPr/>
            </a:pPr>
            <a:r>
              <a:rPr lang="it-IT" sz="1400" b="0" dirty="0" smtClean="0">
                <a:solidFill>
                  <a:schemeClr val="tx1">
                    <a:lumMod val="65000"/>
                    <a:lumOff val="35000"/>
                  </a:schemeClr>
                </a:solidFill>
              </a:rPr>
              <a:t>Relazione finale</a:t>
            </a:r>
            <a:endParaRPr lang="it-IT" sz="1400" b="0" dirty="0">
              <a:solidFill>
                <a:schemeClr val="tx1">
                  <a:lumMod val="65000"/>
                  <a:lumOff val="35000"/>
                </a:schemeClr>
              </a:solidFill>
            </a:endParaRPr>
          </a:p>
          <a:p>
            <a:pPr marL="285750" indent="-285750" algn="just" defTabSz="497937" eaLnBrk="1" fontAlgn="auto" hangingPunct="1">
              <a:spcBef>
                <a:spcPts val="0"/>
              </a:spcBef>
              <a:spcAft>
                <a:spcPts val="0"/>
              </a:spcAft>
              <a:buFont typeface="Arial" panose="020B0604020202020204" pitchFamily="34" charset="0"/>
              <a:buChar char="•"/>
              <a:defRPr/>
            </a:pPr>
            <a:endParaRPr lang="it-IT" sz="1400" b="0" dirty="0" smtClean="0">
              <a:solidFill>
                <a:schemeClr val="tx1">
                  <a:lumMod val="65000"/>
                  <a:lumOff val="35000"/>
                </a:schemeClr>
              </a:solidFill>
            </a:endParaRPr>
          </a:p>
          <a:p>
            <a:pPr algn="just" defTabSz="497937" eaLnBrk="1" fontAlgn="auto" hangingPunct="1">
              <a:spcBef>
                <a:spcPts val="0"/>
              </a:spcBef>
              <a:spcAft>
                <a:spcPts val="0"/>
              </a:spcAft>
              <a:defRPr/>
            </a:pPr>
            <a:endParaRPr lang="it-IT" sz="1400" b="0" dirty="0">
              <a:solidFill>
                <a:schemeClr val="tx1">
                  <a:lumMod val="65000"/>
                  <a:lumOff val="35000"/>
                </a:schemeClr>
              </a:solidFill>
            </a:endParaRPr>
          </a:p>
        </p:txBody>
      </p:sp>
      <p:sp>
        <p:nvSpPr>
          <p:cNvPr id="23557" name="CasellaDiTesto 9"/>
          <p:cNvSpPr txBox="1">
            <a:spLocks noChangeArrowheads="1"/>
          </p:cNvSpPr>
          <p:nvPr/>
        </p:nvSpPr>
        <p:spPr bwMode="auto">
          <a:xfrm>
            <a:off x="5295900" y="3678238"/>
            <a:ext cx="444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endParaRPr lang="it-IT" altLang="it-IT"/>
          </a:p>
        </p:txBody>
      </p:sp>
      <p:sp>
        <p:nvSpPr>
          <p:cNvPr id="29" name="AutoShape 16"/>
          <p:cNvSpPr>
            <a:spLocks noChangeArrowheads="1"/>
          </p:cNvSpPr>
          <p:nvPr/>
        </p:nvSpPr>
        <p:spPr bwMode="auto">
          <a:xfrm flipH="1">
            <a:off x="2682875" y="1504950"/>
            <a:ext cx="719138" cy="5207000"/>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a:latin typeface="Arial" pitchFamily="34" charset="0"/>
              <a:cs typeface="+mn-cs"/>
            </a:endParaRPr>
          </a:p>
        </p:txBody>
      </p:sp>
      <p:sp>
        <p:nvSpPr>
          <p:cNvPr id="23559" name="Freeform 10"/>
          <p:cNvSpPr>
            <a:spLocks/>
          </p:cNvSpPr>
          <p:nvPr/>
        </p:nvSpPr>
        <p:spPr bwMode="auto">
          <a:xfrm flipV="1">
            <a:off x="1098550" y="1836738"/>
            <a:ext cx="554038" cy="492125"/>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33488" y="1836738"/>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cs typeface="+mn-cs"/>
              </a:rPr>
              <a:t>1</a:t>
            </a:r>
          </a:p>
        </p:txBody>
      </p:sp>
      <p:sp>
        <p:nvSpPr>
          <p:cNvPr id="58378" name="Titolo 3"/>
          <p:cNvSpPr txBox="1">
            <a:spLocks/>
          </p:cNvSpPr>
          <p:nvPr/>
        </p:nvSpPr>
        <p:spPr bwMode="auto">
          <a:xfrm>
            <a:off x="1458342" y="510605"/>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(2/7)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Valutazione della vulnerabilità sismica</a:t>
            </a:r>
          </a:p>
        </p:txBody>
      </p:sp>
      <p:sp>
        <p:nvSpPr>
          <p:cNvPr id="26" name="Rettangolo arrotondato 25"/>
          <p:cNvSpPr/>
          <p:nvPr/>
        </p:nvSpPr>
        <p:spPr>
          <a:xfrm>
            <a:off x="785813" y="5437188"/>
            <a:ext cx="1897062" cy="354012"/>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937" eaLnBrk="1" fontAlgn="auto" hangingPunct="1">
              <a:spcBef>
                <a:spcPts val="0"/>
              </a:spcBef>
              <a:spcAft>
                <a:spcPts val="0"/>
              </a:spcAft>
              <a:defRPr/>
            </a:pPr>
            <a:endParaRPr lang="it-IT" sz="1600" b="1" cap="all" dirty="0">
              <a:solidFill>
                <a:srgbClr val="821B4C"/>
              </a:solidFill>
            </a:endParaRPr>
          </a:p>
          <a:p>
            <a:pPr algn="ctr" defTabSz="497937" eaLnBrk="1" fontAlgn="auto" hangingPunct="1">
              <a:spcBef>
                <a:spcPts val="0"/>
              </a:spcBef>
              <a:spcAft>
                <a:spcPts val="0"/>
              </a:spcAft>
              <a:defRPr/>
            </a:pPr>
            <a:endParaRPr lang="it-IT" sz="1600" b="1" cap="all" dirty="0">
              <a:solidFill>
                <a:srgbClr val="821B4C"/>
              </a:solidFill>
            </a:endParaRPr>
          </a:p>
          <a:p>
            <a:pPr algn="ctr" defTabSz="497937" eaLnBrk="1" fontAlgn="auto" hangingPunct="1">
              <a:spcBef>
                <a:spcPts val="0"/>
              </a:spcBef>
              <a:spcAft>
                <a:spcPts val="0"/>
              </a:spcAft>
              <a:defRPr/>
            </a:pPr>
            <a:endParaRPr lang="it-IT" sz="1600" b="1" cap="all" dirty="0">
              <a:solidFill>
                <a:srgbClr val="821B4C"/>
              </a:solidFill>
            </a:endParaRPr>
          </a:p>
        </p:txBody>
      </p:sp>
      <p:sp>
        <p:nvSpPr>
          <p:cNvPr id="3" name="Parentesi graffa aperta 2"/>
          <p:cNvSpPr/>
          <p:nvPr/>
        </p:nvSpPr>
        <p:spPr>
          <a:xfrm rot="16200000">
            <a:off x="6496844" y="831057"/>
            <a:ext cx="469900" cy="6513512"/>
          </a:xfrm>
          <a:prstGeom prst="leftBrace">
            <a:avLst/>
          </a:prstGeom>
          <a:ln>
            <a:solidFill>
              <a:srgbClr val="821B4C"/>
            </a:solidFill>
          </a:ln>
        </p:spPr>
        <p:style>
          <a:lnRef idx="2">
            <a:schemeClr val="accent1"/>
          </a:lnRef>
          <a:fillRef idx="0">
            <a:schemeClr val="accent1"/>
          </a:fillRef>
          <a:effectRef idx="1">
            <a:schemeClr val="accent1"/>
          </a:effectRef>
          <a:fontRef idx="minor">
            <a:schemeClr val="tx1"/>
          </a:fontRef>
        </p:style>
        <p:txBody>
          <a:bodyPr anchor="ctr"/>
          <a:lstStyle/>
          <a:p>
            <a:pPr algn="ctr" defTabSz="497937" eaLnBrk="1" fontAlgn="auto" hangingPunct="1">
              <a:spcBef>
                <a:spcPts val="0"/>
              </a:spcBef>
              <a:spcAft>
                <a:spcPts val="0"/>
              </a:spcAft>
              <a:defRPr/>
            </a:pPr>
            <a:endParaRPr lang="it-IT">
              <a:solidFill>
                <a:srgbClr val="821B4C"/>
              </a:solidFill>
            </a:endParaRPr>
          </a:p>
        </p:txBody>
      </p:sp>
      <p:sp>
        <p:nvSpPr>
          <p:cNvPr id="7" name="CasellaDiTesto 6"/>
          <p:cNvSpPr txBox="1"/>
          <p:nvPr/>
        </p:nvSpPr>
        <p:spPr>
          <a:xfrm>
            <a:off x="3475038" y="4429125"/>
            <a:ext cx="6586537" cy="1600200"/>
          </a:xfrm>
          <a:prstGeom prst="rect">
            <a:avLst/>
          </a:prstGeom>
        </p:spPr>
        <p:txBody>
          <a:bodyPr>
            <a:spAutoFit/>
          </a:bodyPr>
          <a:lstStyle/>
          <a:p>
            <a:pPr algn="ctr" defTabSz="497937" eaLnBrk="1" fontAlgn="auto" hangingPunct="1">
              <a:spcBef>
                <a:spcPts val="0"/>
              </a:spcBef>
              <a:spcAft>
                <a:spcPts val="0"/>
              </a:spcAft>
              <a:defRPr/>
            </a:pPr>
            <a:r>
              <a:rPr lang="it-IT" sz="1400" dirty="0">
                <a:solidFill>
                  <a:srgbClr val="821B4C"/>
                </a:solidFill>
                <a:latin typeface="+mn-lt"/>
                <a:ea typeface="ＭＳ Ｐゴシック"/>
                <a:cs typeface="+mn-cs"/>
              </a:rPr>
              <a:t>VALUTAZIONE DI VULNERABILITÀ SISMICA</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capacità dell’edificio di resistere alle combinazioni delle azioni di progetto previste dalle </a:t>
            </a:r>
            <a:r>
              <a:rPr lang="it-IT" sz="1400" dirty="0" err="1">
                <a:solidFill>
                  <a:schemeClr val="tx1">
                    <a:lumMod val="65000"/>
                    <a:lumOff val="35000"/>
                  </a:schemeClr>
                </a:solidFill>
                <a:latin typeface="+mn-lt"/>
                <a:ea typeface="ＭＳ Ｐゴシック"/>
                <a:cs typeface="+mn-cs"/>
              </a:rPr>
              <a:t>NTC2018</a:t>
            </a:r>
            <a:r>
              <a:rPr lang="it-IT" sz="1400" dirty="0">
                <a:solidFill>
                  <a:schemeClr val="tx1">
                    <a:lumMod val="65000"/>
                    <a:lumOff val="35000"/>
                  </a:schemeClr>
                </a:solidFill>
                <a:latin typeface="+mn-lt"/>
                <a:ea typeface="ＭＳ Ｐゴシック"/>
                <a:cs typeface="+mn-cs"/>
              </a:rPr>
              <a:t> e </a:t>
            </a:r>
            <a:r>
              <a:rPr lang="it-IT" sz="1400" dirty="0" err="1">
                <a:solidFill>
                  <a:schemeClr val="tx1">
                    <a:lumMod val="65000"/>
                    <a:lumOff val="35000"/>
                  </a:schemeClr>
                </a:solidFill>
                <a:latin typeface="+mn-lt"/>
                <a:ea typeface="ＭＳ Ｐゴシック"/>
                <a:cs typeface="+mn-cs"/>
              </a:rPr>
              <a:t>s.m.i.</a:t>
            </a:r>
            <a:endParaRPr lang="it-IT" sz="1400" dirty="0">
              <a:solidFill>
                <a:schemeClr val="tx1">
                  <a:lumMod val="65000"/>
                  <a:lumOff val="35000"/>
                </a:schemeClr>
              </a:solidFill>
              <a:latin typeface="+mn-lt"/>
              <a:ea typeface="ＭＳ Ｐゴシック"/>
              <a:cs typeface="+mn-cs"/>
            </a:endParaRPr>
          </a:p>
          <a:p>
            <a:pPr algn="just" defTabSz="497937" eaLnBrk="1" fontAlgn="auto" hangingPunct="1">
              <a:spcBef>
                <a:spcPts val="0"/>
              </a:spcBef>
              <a:spcAft>
                <a:spcPts val="0"/>
              </a:spcAft>
              <a:defRPr/>
            </a:pPr>
            <a:endParaRPr lang="it-IT" sz="1400" dirty="0">
              <a:solidFill>
                <a:schemeClr val="tx1">
                  <a:lumMod val="65000"/>
                  <a:lumOff val="35000"/>
                </a:schemeClr>
              </a:solidFill>
              <a:latin typeface="+mn-lt"/>
              <a:ea typeface="ＭＳ Ｐゴシック"/>
              <a:cs typeface="+mn-cs"/>
            </a:endParaRPr>
          </a:p>
          <a:p>
            <a:pPr marL="285750" indent="-285750" algn="just" defTabSz="497937" eaLnBrk="1" fontAlgn="auto" hangingPunct="1">
              <a:spcBef>
                <a:spcPts val="0"/>
              </a:spcBef>
              <a:spcAft>
                <a:spcPts val="0"/>
              </a:spcAft>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determinazione dell’entità massima delle azioni, che la struttura è capace di sostenere con i margini di sicurezza previsti dalle </a:t>
            </a:r>
            <a:r>
              <a:rPr lang="it-IT" sz="1400" dirty="0" err="1">
                <a:solidFill>
                  <a:schemeClr val="tx1">
                    <a:lumMod val="65000"/>
                    <a:lumOff val="35000"/>
                  </a:schemeClr>
                </a:solidFill>
                <a:latin typeface="+mn-lt"/>
                <a:ea typeface="ＭＳ Ｐゴシック"/>
                <a:cs typeface="+mn-cs"/>
              </a:rPr>
              <a:t>NTC2018</a:t>
            </a:r>
            <a:r>
              <a:rPr lang="it-IT" sz="1400" dirty="0">
                <a:solidFill>
                  <a:schemeClr val="tx1">
                    <a:lumMod val="65000"/>
                    <a:lumOff val="35000"/>
                  </a:schemeClr>
                </a:solidFill>
                <a:latin typeface="+mn-lt"/>
                <a:ea typeface="ＭＳ Ｐゴシック"/>
                <a:cs typeface="+mn-cs"/>
              </a:rPr>
              <a:t> e </a:t>
            </a:r>
            <a:r>
              <a:rPr lang="it-IT" sz="1400" dirty="0" err="1">
                <a:solidFill>
                  <a:schemeClr val="tx1">
                    <a:lumMod val="65000"/>
                    <a:lumOff val="35000"/>
                  </a:schemeClr>
                </a:solidFill>
                <a:latin typeface="+mn-lt"/>
                <a:ea typeface="ＭＳ Ｐゴシック"/>
                <a:cs typeface="+mn-cs"/>
              </a:rPr>
              <a:t>s.m.i.</a:t>
            </a:r>
            <a:r>
              <a:rPr lang="it-IT" sz="1400" dirty="0">
                <a:solidFill>
                  <a:schemeClr val="tx1">
                    <a:lumMod val="65000"/>
                    <a:lumOff val="35000"/>
                  </a:schemeClr>
                </a:solidFill>
                <a:latin typeface="+mn-lt"/>
                <a:ea typeface="ＭＳ Ｐゴシック"/>
                <a:cs typeface="+mn-cs"/>
              </a:rPr>
              <a:t>.</a:t>
            </a:r>
          </a:p>
        </p:txBody>
      </p:sp>
      <p:sp>
        <p:nvSpPr>
          <p:cNvPr id="8" name="CasellaDiTesto 7"/>
          <p:cNvSpPr txBox="1"/>
          <p:nvPr/>
        </p:nvSpPr>
        <p:spPr>
          <a:xfrm>
            <a:off x="217488" y="2459038"/>
            <a:ext cx="2400300" cy="3570287"/>
          </a:xfrm>
          <a:prstGeom prst="rect">
            <a:avLst/>
          </a:prstGeom>
        </p:spPr>
        <p:txBody>
          <a:bodyPr>
            <a:spAutoFit/>
          </a:bodyPr>
          <a:lstStyle/>
          <a:p>
            <a:pPr algn="ctr" defTabSz="497937" eaLnBrk="1" fontAlgn="auto" hangingPunct="1">
              <a:spcBef>
                <a:spcPts val="0"/>
              </a:spcBef>
              <a:spcAft>
                <a:spcPts val="0"/>
              </a:spcAft>
              <a:defRPr/>
            </a:pPr>
            <a:r>
              <a:rPr lang="it-IT" b="1" dirty="0">
                <a:solidFill>
                  <a:srgbClr val="821B4C"/>
                </a:solidFill>
                <a:latin typeface="+mn-lt"/>
                <a:ea typeface="ＭＳ Ｐゴシック"/>
                <a:cs typeface="+mn-cs"/>
              </a:rPr>
              <a:t>Valutazione della vulnerabilità sismica di opere di ingegneria civile </a:t>
            </a:r>
          </a:p>
          <a:p>
            <a:pPr algn="ctr" defTabSz="497937" eaLnBrk="1" fontAlgn="auto" hangingPunct="1">
              <a:spcBef>
                <a:spcPts val="0"/>
              </a:spcBef>
              <a:spcAft>
                <a:spcPts val="0"/>
              </a:spcAft>
              <a:defRPr/>
            </a:pPr>
            <a:endParaRPr lang="it-IT" b="1" dirty="0">
              <a:solidFill>
                <a:srgbClr val="821B4C"/>
              </a:solidFill>
              <a:latin typeface="+mn-lt"/>
              <a:ea typeface="ＭＳ Ｐゴシック"/>
              <a:cs typeface="+mn-cs"/>
            </a:endParaRP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Elaborazione piano delle indagini </a:t>
            </a:r>
            <a:r>
              <a:rPr lang="it-IT" sz="1400" dirty="0">
                <a:solidFill>
                  <a:schemeClr val="tx1">
                    <a:lumMod val="65000"/>
                    <a:lumOff val="35000"/>
                  </a:schemeClr>
                </a:solidFill>
                <a:latin typeface="+mn-lt"/>
                <a:ea typeface="ＭＳ Ｐゴシック"/>
                <a:cs typeface="+mn-cs"/>
                <a:sym typeface="Wingdings" panose="05000000000000000000" pitchFamily="2" charset="2"/>
              </a:rPr>
              <a:t></a:t>
            </a:r>
            <a:r>
              <a:rPr lang="it-IT" sz="1400" dirty="0">
                <a:solidFill>
                  <a:schemeClr val="tx1">
                    <a:lumMod val="65000"/>
                    <a:lumOff val="35000"/>
                  </a:schemeClr>
                </a:solidFill>
                <a:latin typeface="+mn-lt"/>
                <a:ea typeface="ＭＳ Ｐゴシック"/>
                <a:cs typeface="+mn-cs"/>
              </a:rPr>
              <a:t> Il numero delle  prove distruttive e non distruttive varia in funzione del livello di conoscenza che il tecnico intende conseguire ai fini della valutazione di vulnerabilità</a:t>
            </a:r>
            <a:r>
              <a:rPr lang="it-IT" sz="1400" dirty="0">
                <a:solidFill>
                  <a:srgbClr val="821B4C"/>
                </a:solidFill>
                <a:latin typeface="+mn-lt"/>
                <a:cs typeface="+mn-cs"/>
              </a:rPr>
              <a:t>.</a:t>
            </a:r>
            <a:endParaRPr lang="it-IT" sz="1400" b="1" dirty="0">
              <a:solidFill>
                <a:srgbClr val="821B4C"/>
              </a:solidFill>
              <a:latin typeface="+mn-lt"/>
              <a:ea typeface="ＭＳ Ｐゴシック"/>
              <a:cs typeface="+mn-cs"/>
            </a:endParaRPr>
          </a:p>
          <a:p>
            <a:pPr defTabSz="497937" eaLnBrk="1" fontAlgn="auto" hangingPunct="1">
              <a:spcBef>
                <a:spcPts val="0"/>
              </a:spcBef>
              <a:spcAft>
                <a:spcPts val="0"/>
              </a:spcAft>
              <a:defRPr/>
            </a:pPr>
            <a:endParaRPr lang="it-IT" sz="1400" dirty="0">
              <a:latin typeface="+mn-lt"/>
              <a:cs typeface="+mn-cs"/>
            </a:endParaRPr>
          </a:p>
        </p:txBody>
      </p:sp>
    </p:spTree>
    <p:extLst>
      <p:ext uri="{BB962C8B-B14F-4D97-AF65-F5344CB8AC3E}">
        <p14:creationId xmlns:p14="http://schemas.microsoft.com/office/powerpoint/2010/main" val="282361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Progettazione di opere di ingegneria civile</a:t>
            </a:r>
          </a:p>
        </p:txBody>
      </p:sp>
      <p:pic>
        <p:nvPicPr>
          <p:cNvPr id="2457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3259138" y="1476375"/>
            <a:ext cx="6937375" cy="1600200"/>
          </a:xfrm>
          <a:prstGeom prst="rect">
            <a:avLst/>
          </a:prstGeom>
          <a:noFill/>
          <a:ln w="19050">
            <a:noFill/>
          </a:ln>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r>
              <a:rPr lang="it-IT" sz="1400" b="1" dirty="0">
                <a:solidFill>
                  <a:schemeClr val="tx1">
                    <a:lumMod val="65000"/>
                    <a:lumOff val="35000"/>
                  </a:schemeClr>
                </a:solidFill>
                <a:latin typeface="+mn-lt"/>
                <a:ea typeface="ＭＳ Ｐゴシック"/>
                <a:cs typeface="+mn-cs"/>
              </a:rPr>
              <a:t>Progetto di Fattibilità Tecnica ed Economica (</a:t>
            </a:r>
            <a:r>
              <a:rPr lang="it-IT" sz="1400" b="1" dirty="0" err="1">
                <a:solidFill>
                  <a:schemeClr val="tx1">
                    <a:lumMod val="65000"/>
                    <a:lumOff val="35000"/>
                  </a:schemeClr>
                </a:solidFill>
                <a:latin typeface="+mn-lt"/>
                <a:ea typeface="ＭＳ Ｐゴシック"/>
                <a:cs typeface="+mn-cs"/>
              </a:rPr>
              <a:t>PFTE</a:t>
            </a:r>
            <a:r>
              <a:rPr lang="it-IT" sz="1400" b="1" dirty="0">
                <a:solidFill>
                  <a:schemeClr val="tx1">
                    <a:lumMod val="65000"/>
                    <a:lumOff val="35000"/>
                  </a:schemeClr>
                </a:solidFill>
                <a:latin typeface="+mn-lt"/>
                <a:ea typeface="ＭＳ Ｐゴシック"/>
                <a:cs typeface="+mn-cs"/>
              </a:rPr>
              <a:t>) </a:t>
            </a:r>
            <a:r>
              <a:rPr lang="it-IT" sz="1400" dirty="0">
                <a:solidFill>
                  <a:schemeClr val="tx1">
                    <a:lumMod val="65000"/>
                    <a:lumOff val="35000"/>
                  </a:schemeClr>
                </a:solidFill>
                <a:latin typeface="+mn-lt"/>
                <a:ea typeface="ＭＳ Ｐゴシック"/>
                <a:cs typeface="+mn-cs"/>
              </a:rPr>
              <a:t>art. 23 comma 5 e 6 del </a:t>
            </a:r>
            <a:r>
              <a:rPr lang="it-IT" sz="1400" dirty="0" err="1">
                <a:solidFill>
                  <a:schemeClr val="tx1">
                    <a:lumMod val="65000"/>
                    <a:lumOff val="35000"/>
                  </a:schemeClr>
                </a:solidFill>
                <a:latin typeface="+mn-lt"/>
                <a:ea typeface="ＭＳ Ｐゴシック"/>
                <a:cs typeface="+mn-cs"/>
              </a:rPr>
              <a:t>D.Lgs.</a:t>
            </a:r>
            <a:r>
              <a:rPr lang="it-IT" sz="1400" dirty="0">
                <a:solidFill>
                  <a:schemeClr val="tx1">
                    <a:lumMod val="65000"/>
                    <a:lumOff val="35000"/>
                  </a:schemeClr>
                </a:solidFill>
                <a:latin typeface="+mn-lt"/>
                <a:ea typeface="ＭＳ Ｐゴシック"/>
                <a:cs typeface="+mn-cs"/>
              </a:rPr>
              <a:t> 50/206  e </a:t>
            </a:r>
            <a:r>
              <a:rPr lang="it-IT" sz="1400" dirty="0" err="1">
                <a:solidFill>
                  <a:schemeClr val="tx1">
                    <a:lumMod val="65000"/>
                    <a:lumOff val="35000"/>
                  </a:schemeClr>
                </a:solidFill>
                <a:latin typeface="+mn-lt"/>
                <a:ea typeface="ＭＳ Ｐゴシック"/>
                <a:cs typeface="+mn-cs"/>
              </a:rPr>
              <a:t>s.m.i.</a:t>
            </a:r>
            <a:r>
              <a:rPr lang="it-IT" sz="1400" dirty="0">
                <a:solidFill>
                  <a:schemeClr val="tx1">
                    <a:lumMod val="65000"/>
                    <a:lumOff val="35000"/>
                  </a:schemeClr>
                </a:solidFill>
                <a:latin typeface="+mn-lt"/>
                <a:ea typeface="ＭＳ Ｐゴシック"/>
                <a:cs typeface="+mn-cs"/>
              </a:rPr>
              <a:t> e D.P.R. n. 207/2010,</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r>
              <a:rPr lang="it-IT" sz="1400" b="1" dirty="0">
                <a:solidFill>
                  <a:schemeClr val="tx1">
                    <a:lumMod val="65000"/>
                    <a:lumOff val="35000"/>
                  </a:schemeClr>
                </a:solidFill>
                <a:latin typeface="+mn-lt"/>
                <a:ea typeface="ＭＳ Ｐゴシック"/>
                <a:cs typeface="+mn-cs"/>
              </a:rPr>
              <a:t>Progetto Definitivo </a:t>
            </a:r>
            <a:r>
              <a:rPr lang="it-IT" sz="1400" dirty="0">
                <a:solidFill>
                  <a:schemeClr val="tx1">
                    <a:lumMod val="65000"/>
                    <a:lumOff val="35000"/>
                  </a:schemeClr>
                </a:solidFill>
                <a:latin typeface="+mn-lt"/>
                <a:ea typeface="ＭＳ Ｐゴシック"/>
                <a:cs typeface="+mn-cs"/>
              </a:rPr>
              <a:t>art. 24 D.P.R. 207/2010. Tutti gli elaborati ricompresi in questo livello di progettazione, gli articoli 25 e seguenti del D.P.R. 207/2010 ne descrivono le caratteristiche e le opportune scale di rappresentazione.</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 </a:t>
            </a:r>
            <a:r>
              <a:rPr lang="it-IT" sz="1400" b="1" dirty="0">
                <a:solidFill>
                  <a:schemeClr val="tx1">
                    <a:lumMod val="65000"/>
                    <a:lumOff val="35000"/>
                  </a:schemeClr>
                </a:solidFill>
                <a:latin typeface="+mn-lt"/>
                <a:ea typeface="ＭＳ Ｐゴシック"/>
                <a:cs typeface="+mn-cs"/>
              </a:rPr>
              <a:t>Progetto Esecutivo </a:t>
            </a:r>
            <a:r>
              <a:rPr lang="it-IT" sz="1400" dirty="0">
                <a:solidFill>
                  <a:schemeClr val="tx1">
                    <a:lumMod val="65000"/>
                    <a:lumOff val="35000"/>
                  </a:schemeClr>
                </a:solidFill>
                <a:latin typeface="+mn-lt"/>
                <a:ea typeface="ＭＳ Ｐゴシック"/>
                <a:cs typeface="+mn-cs"/>
              </a:rPr>
              <a:t>Gli elaborati ricompresi in questo livello di progettazione sono richiamati al comma 1 dell’art. 33, D.P.R. 207/2011</a:t>
            </a:r>
          </a:p>
        </p:txBody>
      </p:sp>
      <p:sp>
        <p:nvSpPr>
          <p:cNvPr id="29" name="AutoShape 16"/>
          <p:cNvSpPr>
            <a:spLocks noChangeArrowheads="1"/>
          </p:cNvSpPr>
          <p:nvPr/>
        </p:nvSpPr>
        <p:spPr bwMode="auto">
          <a:xfrm flipH="1">
            <a:off x="2682875" y="1476375"/>
            <a:ext cx="431800" cy="5207000"/>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a:latin typeface="Arial" pitchFamily="34" charset="0"/>
              <a:cs typeface="+mn-cs"/>
            </a:endParaRPr>
          </a:p>
        </p:txBody>
      </p:sp>
      <p:sp>
        <p:nvSpPr>
          <p:cNvPr id="24582" name="Freeform 10"/>
          <p:cNvSpPr>
            <a:spLocks/>
          </p:cNvSpPr>
          <p:nvPr/>
        </p:nvSpPr>
        <p:spPr bwMode="auto">
          <a:xfrm flipV="1">
            <a:off x="1169988" y="1763713"/>
            <a:ext cx="554037" cy="493712"/>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43013" y="1763713"/>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cs typeface="+mn-cs"/>
              </a:rPr>
              <a:t>2</a:t>
            </a:r>
          </a:p>
        </p:txBody>
      </p:sp>
      <p:sp>
        <p:nvSpPr>
          <p:cNvPr id="24584" name="CasellaDiTesto 3"/>
          <p:cNvSpPr txBox="1">
            <a:spLocks noChangeArrowheads="1"/>
          </p:cNvSpPr>
          <p:nvPr/>
        </p:nvSpPr>
        <p:spPr bwMode="auto">
          <a:xfrm>
            <a:off x="130175" y="2345804"/>
            <a:ext cx="266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dirty="0">
                <a:solidFill>
                  <a:srgbClr val="821B4C"/>
                </a:solidFill>
                <a:ea typeface="MS PGothic" panose="020B0600070205080204" pitchFamily="34" charset="-128"/>
              </a:rPr>
              <a:t>Progettazione di opere di ingegneria </a:t>
            </a:r>
            <a:r>
              <a:rPr lang="it-IT" altLang="it-IT" b="1" dirty="0" smtClean="0">
                <a:solidFill>
                  <a:srgbClr val="821B4C"/>
                </a:solidFill>
                <a:ea typeface="MS PGothic" panose="020B0600070205080204" pitchFamily="34" charset="-128"/>
              </a:rPr>
              <a:t>civile e industriale</a:t>
            </a:r>
            <a:endParaRPr lang="it-IT" altLang="it-IT" b="1" dirty="0">
              <a:solidFill>
                <a:srgbClr val="821B4C"/>
              </a:solidFill>
              <a:ea typeface="MS PGothic" panose="020B0600070205080204" pitchFamily="34" charset="-128"/>
            </a:endParaRPr>
          </a:p>
          <a:p>
            <a:pPr eaLnBrk="1" hangingPunct="1"/>
            <a:endParaRPr lang="it-IT" altLang="it-IT" dirty="0"/>
          </a:p>
        </p:txBody>
      </p:sp>
      <p:sp>
        <p:nvSpPr>
          <p:cNvPr id="8" name="CasellaDiTesto 7"/>
          <p:cNvSpPr txBox="1"/>
          <p:nvPr/>
        </p:nvSpPr>
        <p:spPr>
          <a:xfrm>
            <a:off x="201613" y="3211513"/>
            <a:ext cx="2520950" cy="1908175"/>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La progettazione ai fini dell’</a:t>
            </a:r>
            <a:r>
              <a:rPr lang="it-IT" sz="1400" dirty="0" err="1">
                <a:solidFill>
                  <a:schemeClr val="tx1">
                    <a:lumMod val="65000"/>
                    <a:lumOff val="35000"/>
                  </a:schemeClr>
                </a:solidFill>
                <a:latin typeface="+mn-lt"/>
                <a:ea typeface="ＭＳ Ｐゴシック"/>
                <a:cs typeface="+mn-cs"/>
              </a:rPr>
              <a:t>appaltabilità</a:t>
            </a:r>
            <a:r>
              <a:rPr lang="it-IT" sz="1400" dirty="0">
                <a:solidFill>
                  <a:schemeClr val="tx1">
                    <a:lumMod val="65000"/>
                    <a:lumOff val="35000"/>
                  </a:schemeClr>
                </a:solidFill>
                <a:latin typeface="+mn-lt"/>
                <a:ea typeface="ＭＳ Ｐゴシック"/>
                <a:cs typeface="+mn-cs"/>
              </a:rPr>
              <a:t> dell’opera da realizzare deve avvenire - in  conformità e nei limiti di quanto statuito dall’art. 23 D.lgs. 50/2016 </a:t>
            </a:r>
            <a:r>
              <a:rPr lang="it-IT" sz="1400" dirty="0" err="1">
                <a:solidFill>
                  <a:schemeClr val="tx1">
                    <a:lumMod val="65000"/>
                    <a:lumOff val="35000"/>
                  </a:schemeClr>
                </a:solidFill>
                <a:latin typeface="+mn-lt"/>
                <a:ea typeface="ＭＳ Ｐゴシック"/>
                <a:cs typeface="+mn-cs"/>
              </a:rPr>
              <a:t>s.m.i.</a:t>
            </a:r>
            <a:r>
              <a:rPr lang="it-IT" sz="1400" dirty="0">
                <a:solidFill>
                  <a:schemeClr val="tx1">
                    <a:lumMod val="65000"/>
                    <a:lumOff val="35000"/>
                  </a:schemeClr>
                </a:solidFill>
                <a:latin typeface="+mn-lt"/>
                <a:ea typeface="ＭＳ Ｐゴシック"/>
                <a:cs typeface="+mn-cs"/>
              </a:rPr>
              <a:t> - secondo tre livelli di approfondimenti tecnici</a:t>
            </a:r>
          </a:p>
          <a:p>
            <a:pPr defTabSz="497937" eaLnBrk="1" fontAlgn="auto" hangingPunct="1">
              <a:spcBef>
                <a:spcPts val="0"/>
              </a:spcBef>
              <a:spcAft>
                <a:spcPts val="0"/>
              </a:spcAft>
              <a:defRPr/>
            </a:pPr>
            <a:endParaRPr lang="it-IT" dirty="0">
              <a:latin typeface="+mn-lt"/>
              <a:cs typeface="+mn-cs"/>
            </a:endParaRPr>
          </a:p>
        </p:txBody>
      </p:sp>
      <p:sp>
        <p:nvSpPr>
          <p:cNvPr id="14" name="Parentesi graffa aperta 13"/>
          <p:cNvSpPr/>
          <p:nvPr/>
        </p:nvSpPr>
        <p:spPr>
          <a:xfrm rot="16200000">
            <a:off x="6515894" y="-484981"/>
            <a:ext cx="469900" cy="6983412"/>
          </a:xfrm>
          <a:prstGeom prst="leftBrace">
            <a:avLst/>
          </a:prstGeom>
          <a:ln>
            <a:solidFill>
              <a:srgbClr val="821B4C"/>
            </a:solidFill>
          </a:ln>
        </p:spPr>
        <p:style>
          <a:lnRef idx="2">
            <a:schemeClr val="accent1"/>
          </a:lnRef>
          <a:fillRef idx="0">
            <a:schemeClr val="accent1"/>
          </a:fillRef>
          <a:effectRef idx="1">
            <a:schemeClr val="accent1"/>
          </a:effectRef>
          <a:fontRef idx="minor">
            <a:schemeClr val="tx1"/>
          </a:fontRef>
        </p:style>
        <p:txBody>
          <a:bodyPr anchor="ctr"/>
          <a:lstStyle/>
          <a:p>
            <a:pPr algn="ctr" defTabSz="497937" eaLnBrk="1" fontAlgn="auto" hangingPunct="1">
              <a:spcBef>
                <a:spcPts val="0"/>
              </a:spcBef>
              <a:spcAft>
                <a:spcPts val="0"/>
              </a:spcAft>
              <a:defRPr/>
            </a:pPr>
            <a:endParaRPr lang="it-IT">
              <a:solidFill>
                <a:srgbClr val="821B4C"/>
              </a:solidFill>
            </a:endParaRPr>
          </a:p>
        </p:txBody>
      </p:sp>
      <p:sp>
        <p:nvSpPr>
          <p:cNvPr id="3" name="Rettangolo 2"/>
          <p:cNvSpPr/>
          <p:nvPr/>
        </p:nvSpPr>
        <p:spPr>
          <a:xfrm>
            <a:off x="3241675" y="3205163"/>
            <a:ext cx="6713538" cy="676275"/>
          </a:xfrm>
          <a:prstGeom prst="rect">
            <a:avLst/>
          </a:prstGeom>
        </p:spPr>
        <p:txBody>
          <a:bodyPr>
            <a:spAutoFit/>
          </a:bodyPr>
          <a:lstStyle/>
          <a:p>
            <a:pPr algn="ctr" defTabSz="497937" eaLnBrk="1" fontAlgn="auto" hangingPunct="1">
              <a:spcBef>
                <a:spcPts val="0"/>
              </a:spcBef>
              <a:spcAft>
                <a:spcPts val="0"/>
              </a:spcAft>
              <a:defRPr/>
            </a:pPr>
            <a:r>
              <a:rPr lang="it-IT" sz="1400" b="1" cap="all" dirty="0">
                <a:solidFill>
                  <a:srgbClr val="821B4C"/>
                </a:solidFill>
                <a:latin typeface="+mn-lt"/>
                <a:cs typeface="+mn-cs"/>
              </a:rPr>
              <a:t>Restituzione in modalità </a:t>
            </a:r>
            <a:r>
              <a:rPr lang="it-IT" sz="1400" b="1" cap="all" dirty="0" err="1">
                <a:solidFill>
                  <a:srgbClr val="821B4C"/>
                </a:solidFill>
                <a:latin typeface="+mn-lt"/>
                <a:cs typeface="+mn-cs"/>
              </a:rPr>
              <a:t>BIM</a:t>
            </a:r>
            <a:endParaRPr lang="it-IT" sz="1400" b="1" cap="all" dirty="0">
              <a:solidFill>
                <a:srgbClr val="821B4C"/>
              </a:solidFill>
              <a:latin typeface="+mn-lt"/>
              <a:cs typeface="+mn-cs"/>
            </a:endParaRPr>
          </a:p>
          <a:p>
            <a:pPr algn="ctr" defTabSz="497937" eaLnBrk="1" fontAlgn="auto" hangingPunct="1">
              <a:spcBef>
                <a:spcPts val="0"/>
              </a:spcBef>
              <a:spcAft>
                <a:spcPts val="0"/>
              </a:spcAft>
              <a:defRPr/>
            </a:pPr>
            <a:r>
              <a:rPr lang="it-IT" sz="1200" dirty="0">
                <a:solidFill>
                  <a:srgbClr val="821B4C"/>
                </a:solidFill>
                <a:latin typeface="+mn-lt"/>
                <a:cs typeface="+mn-cs"/>
              </a:rPr>
              <a:t>in attuazione dell’articolo 23 comma 13 del D.lgs. 50/2016</a:t>
            </a:r>
          </a:p>
          <a:p>
            <a:pPr algn="ctr" defTabSz="497937" eaLnBrk="1" fontAlgn="auto" hangingPunct="1">
              <a:spcBef>
                <a:spcPts val="0"/>
              </a:spcBef>
              <a:spcAft>
                <a:spcPts val="0"/>
              </a:spcAft>
              <a:defRPr/>
            </a:pPr>
            <a:r>
              <a:rPr lang="it-IT" sz="1200" cap="all" dirty="0">
                <a:solidFill>
                  <a:srgbClr val="821B4C"/>
                </a:solidFill>
                <a:latin typeface="+mn-lt"/>
                <a:cs typeface="+mn-cs"/>
              </a:rPr>
              <a:t>D</a:t>
            </a:r>
            <a:r>
              <a:rPr lang="it-IT" sz="1200" dirty="0">
                <a:solidFill>
                  <a:srgbClr val="821B4C"/>
                </a:solidFill>
                <a:latin typeface="+mn-lt"/>
                <a:cs typeface="+mn-cs"/>
              </a:rPr>
              <a:t>ecreto</a:t>
            </a:r>
            <a:r>
              <a:rPr lang="it-IT" sz="1200" b="1" cap="all" dirty="0">
                <a:solidFill>
                  <a:srgbClr val="821B4C"/>
                </a:solidFill>
                <a:latin typeface="+mn-lt"/>
                <a:cs typeface="+mn-cs"/>
              </a:rPr>
              <a:t> </a:t>
            </a:r>
            <a:r>
              <a:rPr lang="it-IT" sz="1200" b="1" cap="all" dirty="0" err="1">
                <a:solidFill>
                  <a:srgbClr val="821B4C"/>
                </a:solidFill>
                <a:latin typeface="+mn-lt"/>
                <a:cs typeface="+mn-cs"/>
              </a:rPr>
              <a:t>BIM</a:t>
            </a:r>
            <a:r>
              <a:rPr lang="it-IT" sz="1200" b="1" cap="all" dirty="0">
                <a:solidFill>
                  <a:srgbClr val="821B4C"/>
                </a:solidFill>
                <a:latin typeface="+mn-lt"/>
                <a:cs typeface="+mn-cs"/>
              </a:rPr>
              <a:t> </a:t>
            </a:r>
            <a:r>
              <a:rPr lang="it-IT" sz="1200" cap="all" dirty="0">
                <a:solidFill>
                  <a:srgbClr val="821B4C"/>
                </a:solidFill>
                <a:latin typeface="+mn-lt"/>
                <a:cs typeface="+mn-cs"/>
              </a:rPr>
              <a:t>560/2017</a:t>
            </a:r>
          </a:p>
        </p:txBody>
      </p:sp>
      <p:sp>
        <p:nvSpPr>
          <p:cNvPr id="24588" name="Rettangolo 6"/>
          <p:cNvSpPr>
            <a:spLocks noChangeArrowheads="1"/>
          </p:cNvSpPr>
          <p:nvPr/>
        </p:nvSpPr>
        <p:spPr bwMode="auto">
          <a:xfrm>
            <a:off x="3376613" y="3779838"/>
            <a:ext cx="6889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it-IT" altLang="it-IT" sz="1400">
                <a:solidFill>
                  <a:srgbClr val="5B6770"/>
                </a:solidFill>
              </a:rPr>
              <a:t>Unico Modello di dati contenente tutte le informazioni inerenti la progettazione;</a:t>
            </a:r>
          </a:p>
          <a:p>
            <a:pPr eaLnBrk="1" hangingPunct="1">
              <a:buFont typeface="Arial" panose="020B0604020202020204" pitchFamily="34" charset="0"/>
              <a:buChar char="•"/>
            </a:pPr>
            <a:r>
              <a:rPr lang="it-IT" altLang="it-IT" sz="1400">
                <a:solidFill>
                  <a:srgbClr val="5B6770"/>
                </a:solidFill>
              </a:rPr>
              <a:t>Modello edificio da utilizzarsi ai fini del calcolo della prestazione energetica;</a:t>
            </a:r>
          </a:p>
          <a:p>
            <a:pPr eaLnBrk="1" hangingPunct="1">
              <a:buFont typeface="Arial" panose="020B0604020202020204" pitchFamily="34" charset="0"/>
              <a:buChar char="•"/>
            </a:pPr>
            <a:r>
              <a:rPr lang="it-IT" altLang="it-IT" sz="1400">
                <a:solidFill>
                  <a:srgbClr val="5B6770"/>
                </a:solidFill>
              </a:rPr>
              <a:t>Fornirsi di informazioni in merito alle prestazioni dell’organismo strutturale;</a:t>
            </a:r>
          </a:p>
          <a:p>
            <a:pPr eaLnBrk="1" hangingPunct="1">
              <a:buFont typeface="Arial" panose="020B0604020202020204" pitchFamily="34" charset="0"/>
              <a:buChar char="•"/>
            </a:pPr>
            <a:r>
              <a:rPr lang="it-IT" altLang="it-IT" sz="1400">
                <a:solidFill>
                  <a:srgbClr val="5B6770"/>
                </a:solidFill>
              </a:rPr>
              <a:t>Ottenere informazioni sui materiali di costruzione e di tutti gli elementi che compongono l’edificio.</a:t>
            </a:r>
          </a:p>
        </p:txBody>
      </p:sp>
      <p:sp>
        <p:nvSpPr>
          <p:cNvPr id="24589" name="Rettangolo 8"/>
          <p:cNvSpPr>
            <a:spLocks noChangeArrowheads="1"/>
          </p:cNvSpPr>
          <p:nvPr/>
        </p:nvSpPr>
        <p:spPr bwMode="auto">
          <a:xfrm>
            <a:off x="3114675" y="4860925"/>
            <a:ext cx="741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just" eaLnBrk="1" hangingPunct="1"/>
            <a:r>
              <a:rPr lang="it-IT" altLang="it-IT" sz="1400" b="1">
                <a:solidFill>
                  <a:srgbClr val="821B4C"/>
                </a:solidFill>
              </a:rPr>
              <a:t>Obiettivi informatici strategici</a:t>
            </a:r>
            <a:r>
              <a:rPr lang="it-IT" altLang="it-IT" sz="1400">
                <a:solidFill>
                  <a:srgbClr val="5B6770"/>
                </a:solidFill>
              </a:rPr>
              <a:t>: quantità e la qualità dei contenuti assicurino gli obiettivi minimi</a:t>
            </a:r>
          </a:p>
        </p:txBody>
      </p:sp>
      <p:sp>
        <p:nvSpPr>
          <p:cNvPr id="24590" name="Rettangolo 17"/>
          <p:cNvSpPr>
            <a:spLocks noChangeArrowheads="1"/>
          </p:cNvSpPr>
          <p:nvPr/>
        </p:nvSpPr>
        <p:spPr bwMode="auto">
          <a:xfrm>
            <a:off x="3114675" y="5148263"/>
            <a:ext cx="7056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r>
              <a:rPr lang="it-IT" altLang="it-IT" sz="1400" b="1">
                <a:solidFill>
                  <a:srgbClr val="821B4C"/>
                </a:solidFill>
              </a:rPr>
              <a:t>Caratteristiche infrastrutture hardware e software</a:t>
            </a:r>
            <a:r>
              <a:rPr lang="it-IT" altLang="it-IT" sz="1400">
                <a:solidFill>
                  <a:srgbClr val="5B6770"/>
                </a:solidFill>
              </a:rPr>
              <a:t>: idonei all’attività di gestione dei processi</a:t>
            </a:r>
          </a:p>
          <a:p>
            <a:pPr eaLnBrk="1" hangingPunct="1"/>
            <a:r>
              <a:rPr lang="it-IT" altLang="it-IT" sz="1400">
                <a:solidFill>
                  <a:srgbClr val="5B6770"/>
                </a:solidFill>
              </a:rPr>
              <a:t> informativi richiesti dalla PA in fase di RdO.</a:t>
            </a:r>
          </a:p>
        </p:txBody>
      </p:sp>
      <p:sp>
        <p:nvSpPr>
          <p:cNvPr id="24591" name="Rettangolo 18"/>
          <p:cNvSpPr>
            <a:spLocks noChangeArrowheads="1"/>
          </p:cNvSpPr>
          <p:nvPr/>
        </p:nvSpPr>
        <p:spPr bwMode="auto">
          <a:xfrm>
            <a:off x="3114675" y="5634038"/>
            <a:ext cx="6889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r>
              <a:rPr lang="it-IT" altLang="it-IT" sz="1400" b="1">
                <a:solidFill>
                  <a:srgbClr val="821B4C"/>
                </a:solidFill>
              </a:rPr>
              <a:t>Protocollo di scambio dei dati di modelli e degli elaborati</a:t>
            </a:r>
            <a:r>
              <a:rPr lang="it-IT" altLang="it-IT" sz="1400">
                <a:solidFill>
                  <a:srgbClr val="5B6770"/>
                </a:solidFill>
              </a:rPr>
              <a:t>: tipologia formati accettabili </a:t>
            </a:r>
          </a:p>
          <a:p>
            <a:pPr eaLnBrk="1" hangingPunct="1"/>
            <a:r>
              <a:rPr lang="it-IT" altLang="it-IT" sz="1400">
                <a:solidFill>
                  <a:srgbClr val="5B6770"/>
                </a:solidFill>
              </a:rPr>
              <a:t>e caratteristiche minime/massime </a:t>
            </a:r>
          </a:p>
        </p:txBody>
      </p:sp>
      <p:sp>
        <p:nvSpPr>
          <p:cNvPr id="24592" name="Rettangolo 21"/>
          <p:cNvSpPr>
            <a:spLocks noChangeArrowheads="1"/>
          </p:cNvSpPr>
          <p:nvPr/>
        </p:nvSpPr>
        <p:spPr bwMode="auto">
          <a:xfrm>
            <a:off x="3114675" y="6424613"/>
            <a:ext cx="351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just" eaLnBrk="1" hangingPunct="1"/>
            <a:r>
              <a:rPr lang="it-IT" altLang="it-IT" sz="1400" b="1">
                <a:solidFill>
                  <a:srgbClr val="821B4C"/>
                </a:solidFill>
              </a:rPr>
              <a:t>Sistema di coordinate</a:t>
            </a:r>
            <a:r>
              <a:rPr lang="it-IT" altLang="it-IT" sz="1400" b="1">
                <a:solidFill>
                  <a:srgbClr val="5B6770"/>
                </a:solidFill>
              </a:rPr>
              <a:t>:</a:t>
            </a:r>
            <a:r>
              <a:rPr lang="it-IT" altLang="it-IT" sz="1400">
                <a:solidFill>
                  <a:srgbClr val="5B6770"/>
                </a:solidFill>
              </a:rPr>
              <a:t> Fissato in fase di RDO</a:t>
            </a:r>
          </a:p>
        </p:txBody>
      </p:sp>
      <p:sp>
        <p:nvSpPr>
          <p:cNvPr id="24593" name="Rettangolo 24"/>
          <p:cNvSpPr>
            <a:spLocks noChangeArrowheads="1"/>
          </p:cNvSpPr>
          <p:nvPr/>
        </p:nvSpPr>
        <p:spPr bwMode="auto">
          <a:xfrm>
            <a:off x="3067050" y="6137275"/>
            <a:ext cx="774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just" eaLnBrk="1" hangingPunct="1"/>
            <a:r>
              <a:rPr lang="it-IT" altLang="it-IT" sz="1400" b="1">
                <a:solidFill>
                  <a:srgbClr val="821B4C"/>
                </a:solidFill>
              </a:rPr>
              <a:t>Livello di sviluppo informatico:</a:t>
            </a:r>
            <a:r>
              <a:rPr lang="it-IT" altLang="it-IT" sz="1400">
                <a:solidFill>
                  <a:srgbClr val="821B4C"/>
                </a:solidFill>
              </a:rPr>
              <a:t> </a:t>
            </a:r>
            <a:r>
              <a:rPr lang="it-IT" altLang="it-IT" sz="1400">
                <a:solidFill>
                  <a:srgbClr val="5B6770"/>
                </a:solidFill>
              </a:rPr>
              <a:t>definito in fase di RDO è propedeutico alla fase cui il modello si riferisce</a:t>
            </a:r>
          </a:p>
        </p:txBody>
      </p:sp>
      <p:sp>
        <p:nvSpPr>
          <p:cNvPr id="20" name="Titolo 3"/>
          <p:cNvSpPr txBox="1">
            <a:spLocks/>
          </p:cNvSpPr>
          <p:nvPr/>
        </p:nvSpPr>
        <p:spPr bwMode="auto">
          <a:xfrm>
            <a:off x="1385888" y="438597"/>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(3/7)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Progettazione</a:t>
            </a:r>
          </a:p>
        </p:txBody>
      </p:sp>
    </p:spTree>
    <p:extLst>
      <p:ext uri="{BB962C8B-B14F-4D97-AF65-F5344CB8AC3E}">
        <p14:creationId xmlns:p14="http://schemas.microsoft.com/office/powerpoint/2010/main" val="4072684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Verifica della Progettazione di opere di ingegneria civile</a:t>
            </a:r>
          </a:p>
        </p:txBody>
      </p:sp>
      <p:pic>
        <p:nvPicPr>
          <p:cNvPr id="25603"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3259138" y="1603375"/>
            <a:ext cx="6937375" cy="2894013"/>
          </a:xfrm>
          <a:prstGeom prst="rect">
            <a:avLst/>
          </a:prstGeom>
          <a:noFill/>
          <a:ln w="19050">
            <a:noFill/>
          </a:ln>
        </p:spPr>
        <p:txBody>
          <a:bodyPr>
            <a:spAutoFit/>
          </a:bodyPr>
          <a:lstStyle/>
          <a:p>
            <a:pPr algn="just" defTabSz="497937" eaLnBrk="1" fontAlgn="auto" hangingPunct="1">
              <a:spcBef>
                <a:spcPts val="0"/>
              </a:spcBef>
              <a:spcAft>
                <a:spcPts val="0"/>
              </a:spcAft>
              <a:defRPr/>
            </a:pPr>
            <a:r>
              <a:rPr lang="it-IT" sz="1400" b="1" dirty="0">
                <a:solidFill>
                  <a:schemeClr val="tx1">
                    <a:lumMod val="65000"/>
                    <a:lumOff val="35000"/>
                  </a:schemeClr>
                </a:solidFill>
                <a:latin typeface="+mn-lt"/>
                <a:ea typeface="ＭＳ Ｐゴシック"/>
                <a:cs typeface="+mn-cs"/>
              </a:rPr>
              <a:t>Per attività di verifica si intende il controllo della documentazione progettuale per ciascuna fase della stessa progettazione;</a:t>
            </a:r>
          </a:p>
          <a:p>
            <a:pPr algn="just" defTabSz="497937" eaLnBrk="1" fontAlgn="auto" hangingPunct="1">
              <a:spcBef>
                <a:spcPts val="0"/>
              </a:spcBef>
              <a:spcAft>
                <a:spcPts val="0"/>
              </a:spcAft>
              <a:defRPr/>
            </a:pPr>
            <a:endParaRPr lang="it-IT" sz="1400" b="1" dirty="0">
              <a:solidFill>
                <a:schemeClr val="tx1">
                  <a:lumMod val="65000"/>
                  <a:lumOff val="35000"/>
                </a:schemeClr>
              </a:solidFill>
              <a:latin typeface="+mn-lt"/>
              <a:ea typeface="ＭＳ Ｐゴシック"/>
              <a:cs typeface="+mn-cs"/>
            </a:endParaRPr>
          </a:p>
          <a:p>
            <a:pPr marL="285750" indent="-285750" algn="just" defTabSz="497937" eaLnBrk="1" fontAlgn="auto" hangingPunct="1">
              <a:spcBef>
                <a:spcPts val="0"/>
              </a:spcBef>
              <a:spcAft>
                <a:spcPts val="0"/>
              </a:spcAft>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Accertamento della conformità del progetto esecutivo o definitivo rispettivamente, allo studio di fattibilità e al progetto definitivo </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Attività di verifica vera e propria dovrà essere eseguita sulla base dei criteri indicati all’articolo 52 del D.P.R. 207/2010 (affidabilità, completezza, coerenza, </a:t>
            </a:r>
            <a:r>
              <a:rPr lang="it-IT" sz="1400" dirty="0" err="1">
                <a:solidFill>
                  <a:schemeClr val="tx1">
                    <a:lumMod val="65000"/>
                    <a:lumOff val="35000"/>
                  </a:schemeClr>
                </a:solidFill>
                <a:latin typeface="+mn-lt"/>
                <a:ea typeface="ＭＳ Ｐゴシック"/>
                <a:cs typeface="+mn-cs"/>
              </a:rPr>
              <a:t>ripercorribilità</a:t>
            </a:r>
            <a:r>
              <a:rPr lang="it-IT" sz="1400" dirty="0">
                <a:solidFill>
                  <a:schemeClr val="tx1">
                    <a:lumMod val="65000"/>
                    <a:lumOff val="35000"/>
                  </a:schemeClr>
                </a:solidFill>
                <a:latin typeface="+mn-lt"/>
                <a:ea typeface="ＭＳ Ｐゴシック"/>
                <a:cs typeface="+mn-cs"/>
              </a:rPr>
              <a:t>)</a:t>
            </a:r>
          </a:p>
          <a:p>
            <a:pPr marL="285750" indent="-285750" algn="just" defTabSz="497937" eaLnBrk="1" fontAlgn="auto" hangingPunct="1">
              <a:spcBef>
                <a:spcPts val="0"/>
              </a:spcBef>
              <a:spcAft>
                <a:spcPts val="0"/>
              </a:spcAft>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Contraddittorio con il progettista autore del progetto che si esprime in ordine a tale conformità.</a:t>
            </a:r>
          </a:p>
          <a:p>
            <a:pPr marL="285750" indent="-285750" algn="just" defTabSz="497937" eaLnBrk="1" fontAlgn="auto" hangingPunct="1">
              <a:spcBef>
                <a:spcPts val="0"/>
              </a:spcBef>
              <a:spcAft>
                <a:spcPts val="0"/>
              </a:spcAft>
              <a:buFont typeface="Arial" panose="020B0604020202020204" pitchFamily="34" charset="0"/>
              <a:buChar char="•"/>
              <a:defRPr/>
            </a:pPr>
            <a:endParaRPr lang="it-IT" sz="1400" dirty="0">
              <a:solidFill>
                <a:schemeClr val="tx1">
                  <a:lumMod val="65000"/>
                  <a:lumOff val="35000"/>
                </a:schemeClr>
              </a:solidFill>
              <a:latin typeface="+mn-lt"/>
              <a:ea typeface="ＭＳ Ｐゴシック"/>
              <a:cs typeface="+mn-cs"/>
            </a:endParaRP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A conclusione del procedimento di verifica del progetto dovrà essere redatto da parte del Verificatore un documento riportante l’esito delle attività di verifica, che potrà essere </a:t>
            </a:r>
            <a:r>
              <a:rPr lang="it-IT" sz="1400" b="1" dirty="0">
                <a:solidFill>
                  <a:schemeClr val="tx1">
                    <a:lumMod val="65000"/>
                    <a:lumOff val="35000"/>
                  </a:schemeClr>
                </a:solidFill>
                <a:latin typeface="+mn-lt"/>
                <a:ea typeface="ＭＳ Ｐゴシック"/>
                <a:cs typeface="+mn-cs"/>
              </a:rPr>
              <a:t>positiva, positiva con prescrizioni, negativa relativa, negativa assoluta.</a:t>
            </a:r>
          </a:p>
        </p:txBody>
      </p:sp>
      <p:sp>
        <p:nvSpPr>
          <p:cNvPr id="29" name="AutoShape 16"/>
          <p:cNvSpPr>
            <a:spLocks noChangeArrowheads="1"/>
          </p:cNvSpPr>
          <p:nvPr/>
        </p:nvSpPr>
        <p:spPr bwMode="auto">
          <a:xfrm flipH="1">
            <a:off x="2682875" y="1603375"/>
            <a:ext cx="576263" cy="3241675"/>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a:latin typeface="Arial" pitchFamily="34" charset="0"/>
              <a:cs typeface="+mn-cs"/>
            </a:endParaRPr>
          </a:p>
        </p:txBody>
      </p:sp>
      <p:sp>
        <p:nvSpPr>
          <p:cNvPr id="25606" name="Freeform 10"/>
          <p:cNvSpPr>
            <a:spLocks/>
          </p:cNvSpPr>
          <p:nvPr/>
        </p:nvSpPr>
        <p:spPr bwMode="auto">
          <a:xfrm flipV="1">
            <a:off x="1169988" y="1763713"/>
            <a:ext cx="554037" cy="493712"/>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43013" y="1763713"/>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cs typeface="+mn-cs"/>
              </a:rPr>
              <a:t>3</a:t>
            </a:r>
          </a:p>
        </p:txBody>
      </p:sp>
      <p:sp>
        <p:nvSpPr>
          <p:cNvPr id="25608" name="CasellaDiTesto 3"/>
          <p:cNvSpPr txBox="1">
            <a:spLocks noChangeArrowheads="1"/>
          </p:cNvSpPr>
          <p:nvPr/>
        </p:nvSpPr>
        <p:spPr bwMode="auto">
          <a:xfrm>
            <a:off x="90488" y="2266950"/>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a:solidFill>
                  <a:srgbClr val="821B4C"/>
                </a:solidFill>
                <a:ea typeface="MS PGothic" panose="020B0600070205080204" pitchFamily="34" charset="-128"/>
              </a:rPr>
              <a:t>Verifica della progettazione</a:t>
            </a:r>
            <a:endParaRPr lang="it-IT" altLang="it-IT"/>
          </a:p>
        </p:txBody>
      </p:sp>
      <p:sp>
        <p:nvSpPr>
          <p:cNvPr id="8" name="CasellaDiTesto 7"/>
          <p:cNvSpPr txBox="1"/>
          <p:nvPr/>
        </p:nvSpPr>
        <p:spPr>
          <a:xfrm>
            <a:off x="161925" y="2914650"/>
            <a:ext cx="2520950" cy="1600200"/>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La verifica della progettazione vera e propria ha ad oggetto “la rispondenza degli elaborati progettuali ai documenti di cui all’articolo 23, D. </a:t>
            </a:r>
            <a:r>
              <a:rPr lang="it-IT" sz="1400" dirty="0" err="1">
                <a:solidFill>
                  <a:schemeClr val="tx1">
                    <a:lumMod val="65000"/>
                    <a:lumOff val="35000"/>
                  </a:schemeClr>
                </a:solidFill>
                <a:latin typeface="+mn-lt"/>
                <a:ea typeface="ＭＳ Ｐゴシック"/>
                <a:cs typeface="+mn-cs"/>
              </a:rPr>
              <a:t>Lgs</a:t>
            </a:r>
            <a:r>
              <a:rPr lang="it-IT" sz="1400" dirty="0">
                <a:solidFill>
                  <a:schemeClr val="tx1">
                    <a:lumMod val="65000"/>
                    <a:lumOff val="35000"/>
                  </a:schemeClr>
                </a:solidFill>
                <a:latin typeface="+mn-lt"/>
                <a:ea typeface="ＭＳ Ｐゴシック"/>
                <a:cs typeface="+mn-cs"/>
              </a:rPr>
              <a:t>. 50/2016 nonché la loro conformità alla normativa vigente”.</a:t>
            </a:r>
          </a:p>
        </p:txBody>
      </p:sp>
      <p:sp>
        <p:nvSpPr>
          <p:cNvPr id="25610" name="CasellaDiTesto 9"/>
          <p:cNvSpPr txBox="1">
            <a:spLocks noChangeArrowheads="1"/>
          </p:cNvSpPr>
          <p:nvPr/>
        </p:nvSpPr>
        <p:spPr bwMode="auto">
          <a:xfrm>
            <a:off x="-53975" y="5213350"/>
            <a:ext cx="2808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a:solidFill>
                  <a:srgbClr val="821B4C"/>
                </a:solidFill>
                <a:ea typeface="MS PGothic" panose="020B0600070205080204" pitchFamily="34" charset="-128"/>
              </a:rPr>
              <a:t>Chi può effettuare la verifica della progettazione</a:t>
            </a:r>
          </a:p>
        </p:txBody>
      </p:sp>
      <p:sp>
        <p:nvSpPr>
          <p:cNvPr id="11" name="Rettangolo 10"/>
          <p:cNvSpPr/>
          <p:nvPr/>
        </p:nvSpPr>
        <p:spPr>
          <a:xfrm>
            <a:off x="3402013" y="5129213"/>
            <a:ext cx="2374900" cy="307975"/>
          </a:xfrm>
          <a:prstGeom prst="rect">
            <a:avLst/>
          </a:prstGeom>
        </p:spPr>
        <p:txBody>
          <a:bodyPr wrap="none">
            <a:spAutoFit/>
          </a:bodyPr>
          <a:lstStyle/>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Lavori importo &lt; 20.000.000 €</a:t>
            </a:r>
            <a:endParaRPr lang="it-IT" dirty="0">
              <a:latin typeface="+mn-lt"/>
              <a:cs typeface="+mn-cs"/>
            </a:endParaRPr>
          </a:p>
        </p:txBody>
      </p:sp>
      <p:sp>
        <p:nvSpPr>
          <p:cNvPr id="27" name="Rettangolo 26"/>
          <p:cNvSpPr/>
          <p:nvPr/>
        </p:nvSpPr>
        <p:spPr>
          <a:xfrm>
            <a:off x="3417888" y="6084888"/>
            <a:ext cx="2433637" cy="307975"/>
          </a:xfrm>
          <a:prstGeom prst="rect">
            <a:avLst/>
          </a:prstGeom>
        </p:spPr>
        <p:txBody>
          <a:bodyPr wrap="none">
            <a:spAutoFit/>
          </a:bodyPr>
          <a:lstStyle/>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Lavori importo </a:t>
            </a:r>
            <a:r>
              <a:rPr lang="it-IT" sz="1400" dirty="0">
                <a:solidFill>
                  <a:schemeClr val="tx1">
                    <a:lumMod val="65000"/>
                    <a:lumOff val="35000"/>
                  </a:schemeClr>
                </a:solidFill>
                <a:latin typeface="+mn-lt"/>
                <a:ea typeface="ＭＳ Ｐゴシック"/>
                <a:cs typeface="+mn-cs"/>
                <a:sym typeface="Symbol"/>
              </a:rPr>
              <a:t> </a:t>
            </a:r>
            <a:r>
              <a:rPr lang="it-IT" sz="1400" dirty="0">
                <a:solidFill>
                  <a:schemeClr val="tx1">
                    <a:lumMod val="65000"/>
                    <a:lumOff val="35000"/>
                  </a:schemeClr>
                </a:solidFill>
                <a:latin typeface="+mn-lt"/>
                <a:ea typeface="ＭＳ Ｐゴシック"/>
                <a:cs typeface="+mn-cs"/>
              </a:rPr>
              <a:t>20.000.000 €</a:t>
            </a:r>
            <a:endParaRPr lang="it-IT" dirty="0">
              <a:latin typeface="+mn-lt"/>
              <a:cs typeface="+mn-cs"/>
            </a:endParaRPr>
          </a:p>
        </p:txBody>
      </p:sp>
      <p:sp>
        <p:nvSpPr>
          <p:cNvPr id="28" name="Freccia a destra 27"/>
          <p:cNvSpPr/>
          <p:nvPr/>
        </p:nvSpPr>
        <p:spPr>
          <a:xfrm>
            <a:off x="2754313" y="6156325"/>
            <a:ext cx="576262" cy="165100"/>
          </a:xfrm>
          <a:prstGeom prst="rightArrow">
            <a:avLst/>
          </a:prstGeom>
          <a:solidFill>
            <a:srgbClr val="821B4C"/>
          </a:solidFill>
          <a:ln>
            <a:solidFill>
              <a:srgbClr val="821B4C"/>
            </a:solidFill>
          </a:ln>
        </p:spPr>
        <p:style>
          <a:lnRef idx="1">
            <a:schemeClr val="accent1"/>
          </a:lnRef>
          <a:fillRef idx="3">
            <a:schemeClr val="accent1"/>
          </a:fillRef>
          <a:effectRef idx="2">
            <a:schemeClr val="accent1"/>
          </a:effectRef>
          <a:fontRef idx="minor">
            <a:schemeClr val="lt1"/>
          </a:fontRef>
        </p:style>
        <p:txBody>
          <a:bodyPr anchor="ctr"/>
          <a:lstStyle/>
          <a:p>
            <a:pPr algn="ctr" defTabSz="497937" eaLnBrk="1" fontAlgn="auto" hangingPunct="1">
              <a:spcBef>
                <a:spcPts val="0"/>
              </a:spcBef>
              <a:spcAft>
                <a:spcPts val="0"/>
              </a:spcAft>
              <a:defRPr/>
            </a:pPr>
            <a:endParaRPr lang="it-IT"/>
          </a:p>
        </p:txBody>
      </p:sp>
      <p:sp>
        <p:nvSpPr>
          <p:cNvPr id="30" name="Freccia a destra 29"/>
          <p:cNvSpPr/>
          <p:nvPr/>
        </p:nvSpPr>
        <p:spPr>
          <a:xfrm>
            <a:off x="2754313" y="5221288"/>
            <a:ext cx="576262" cy="163512"/>
          </a:xfrm>
          <a:prstGeom prst="rightArrow">
            <a:avLst/>
          </a:prstGeom>
          <a:solidFill>
            <a:srgbClr val="821B4C"/>
          </a:solidFill>
          <a:ln>
            <a:solidFill>
              <a:srgbClr val="821B4C"/>
            </a:solidFill>
          </a:ln>
        </p:spPr>
        <p:style>
          <a:lnRef idx="1">
            <a:schemeClr val="accent1"/>
          </a:lnRef>
          <a:fillRef idx="3">
            <a:schemeClr val="accent1"/>
          </a:fillRef>
          <a:effectRef idx="2">
            <a:schemeClr val="accent1"/>
          </a:effectRef>
          <a:fontRef idx="minor">
            <a:schemeClr val="lt1"/>
          </a:fontRef>
        </p:style>
        <p:txBody>
          <a:bodyPr anchor="ctr"/>
          <a:lstStyle/>
          <a:p>
            <a:pPr algn="ctr" defTabSz="497937" eaLnBrk="1" fontAlgn="auto" hangingPunct="1">
              <a:spcBef>
                <a:spcPts val="0"/>
              </a:spcBef>
              <a:spcAft>
                <a:spcPts val="0"/>
              </a:spcAft>
              <a:defRPr/>
            </a:pPr>
            <a:endParaRPr lang="it-IT"/>
          </a:p>
        </p:txBody>
      </p:sp>
      <p:sp>
        <p:nvSpPr>
          <p:cNvPr id="15" name="CasellaDiTesto 14"/>
          <p:cNvSpPr txBox="1"/>
          <p:nvPr/>
        </p:nvSpPr>
        <p:spPr>
          <a:xfrm>
            <a:off x="5778500" y="5994400"/>
            <a:ext cx="4608513" cy="646113"/>
          </a:xfrm>
          <a:prstGeom prst="rect">
            <a:avLst/>
          </a:prstGeom>
        </p:spPr>
        <p:txBody>
          <a:bodyPr>
            <a:spAutoFit/>
          </a:bodyPr>
          <a:lstStyle/>
          <a:p>
            <a:pPr marL="285750" indent="-285750" algn="just" defTabSz="497937" eaLnBrk="1" fontAlgn="auto" hangingPunct="1">
              <a:spcBef>
                <a:spcPts val="0"/>
              </a:spcBef>
              <a:spcAft>
                <a:spcPts val="0"/>
              </a:spcAft>
              <a:buFont typeface="Arial" panose="020B0604020202020204" pitchFamily="34" charset="0"/>
              <a:buChar char="•"/>
              <a:defRPr/>
            </a:pPr>
            <a:r>
              <a:rPr lang="it-IT" sz="1200" dirty="0">
                <a:solidFill>
                  <a:schemeClr val="tx1">
                    <a:lumMod val="65000"/>
                    <a:lumOff val="35000"/>
                  </a:schemeClr>
                </a:solidFill>
                <a:latin typeface="+mn-lt"/>
                <a:ea typeface="ＭＳ Ｐゴシック"/>
                <a:cs typeface="+mn-cs"/>
              </a:rPr>
              <a:t>Possesso dell’accreditamento per Organismo di ispezione di tipo A e C secondo la UNI CEI EN ISO/IEC 17020 ai sensi del Regolamento (CE) 765/2008</a:t>
            </a:r>
            <a:endParaRPr lang="it-IT" sz="1200" dirty="0">
              <a:latin typeface="+mn-lt"/>
              <a:cs typeface="+mn-cs"/>
            </a:endParaRPr>
          </a:p>
        </p:txBody>
      </p:sp>
      <p:sp>
        <p:nvSpPr>
          <p:cNvPr id="31" name="CasellaDiTesto 30"/>
          <p:cNvSpPr txBox="1"/>
          <p:nvPr/>
        </p:nvSpPr>
        <p:spPr>
          <a:xfrm>
            <a:off x="5778500" y="4741863"/>
            <a:ext cx="4608513" cy="1414462"/>
          </a:xfrm>
          <a:prstGeom prst="rect">
            <a:avLst/>
          </a:prstGeom>
        </p:spPr>
        <p:txBody>
          <a:bodyPr>
            <a:spAutoFit/>
          </a:bodyPr>
          <a:lstStyle/>
          <a:p>
            <a:pPr marL="285750" indent="-285750" algn="just" defTabSz="497937" eaLnBrk="1" fontAlgn="auto" hangingPunct="1">
              <a:spcBef>
                <a:spcPts val="0"/>
              </a:spcBef>
              <a:spcAft>
                <a:spcPts val="0"/>
              </a:spcAft>
              <a:buFont typeface="Arial" panose="020B0604020202020204" pitchFamily="34" charset="0"/>
              <a:buChar char="•"/>
              <a:defRPr/>
            </a:pPr>
            <a:r>
              <a:rPr lang="it-IT" sz="1200" dirty="0">
                <a:solidFill>
                  <a:schemeClr val="tx1">
                    <a:lumMod val="65000"/>
                    <a:lumOff val="35000"/>
                  </a:schemeClr>
                </a:solidFill>
                <a:latin typeface="+mn-lt"/>
                <a:ea typeface="ＭＳ Ｐゴシック"/>
                <a:cs typeface="+mn-cs"/>
              </a:rPr>
              <a:t>Possesso della certificazione UNI EN ISO 9001 settore commerciale </a:t>
            </a:r>
            <a:r>
              <a:rPr lang="it-IT" sz="1200" dirty="0" err="1">
                <a:solidFill>
                  <a:schemeClr val="tx1">
                    <a:lumMod val="65000"/>
                    <a:lumOff val="35000"/>
                  </a:schemeClr>
                </a:solidFill>
                <a:latin typeface="+mn-lt"/>
                <a:ea typeface="ＭＳ Ｐゴシック"/>
                <a:cs typeface="+mn-cs"/>
              </a:rPr>
              <a:t>EA34</a:t>
            </a:r>
            <a:r>
              <a:rPr lang="it-IT" sz="1200" dirty="0">
                <a:solidFill>
                  <a:schemeClr val="tx1">
                    <a:lumMod val="65000"/>
                    <a:lumOff val="35000"/>
                  </a:schemeClr>
                </a:solidFill>
                <a:latin typeface="+mn-lt"/>
                <a:ea typeface="ＭＳ Ｐゴシック"/>
                <a:cs typeface="+mn-cs"/>
              </a:rPr>
              <a:t>, certificato da Organismi accreditati ai sensi del Regolamento n. 765/2008</a:t>
            </a:r>
          </a:p>
          <a:p>
            <a:pPr marL="285750" indent="-285750" algn="just" defTabSz="497937" eaLnBrk="1" fontAlgn="auto" hangingPunct="1">
              <a:spcBef>
                <a:spcPts val="0"/>
              </a:spcBef>
              <a:spcAft>
                <a:spcPts val="0"/>
              </a:spcAft>
              <a:buFont typeface="Arial" panose="020B0604020202020204" pitchFamily="34" charset="0"/>
              <a:buChar char="•"/>
              <a:defRPr/>
            </a:pPr>
            <a:r>
              <a:rPr lang="it-IT" sz="1200" dirty="0">
                <a:solidFill>
                  <a:schemeClr val="tx1">
                    <a:lumMod val="65000"/>
                    <a:lumOff val="35000"/>
                  </a:schemeClr>
                </a:solidFill>
                <a:latin typeface="+mn-lt"/>
                <a:ea typeface="ＭＳ Ｐゴシック"/>
                <a:cs typeface="+mn-cs"/>
              </a:rPr>
              <a:t>Possesso dell’accreditamento per Organismo di ispezione di tipo A e C secondo la UNI CEI EN ISO/IEC 17020 ai sensi del Regolamento (CE) 765/2008</a:t>
            </a:r>
          </a:p>
          <a:p>
            <a:pPr algn="just" defTabSz="497937" eaLnBrk="1" fontAlgn="auto" hangingPunct="1">
              <a:spcBef>
                <a:spcPts val="0"/>
              </a:spcBef>
              <a:spcAft>
                <a:spcPts val="0"/>
              </a:spcAft>
              <a:defRPr/>
            </a:pPr>
            <a:endParaRPr lang="it-IT" sz="1400" dirty="0">
              <a:solidFill>
                <a:schemeClr val="tx1">
                  <a:lumMod val="65000"/>
                  <a:lumOff val="35000"/>
                </a:schemeClr>
              </a:solidFill>
              <a:latin typeface="+mn-lt"/>
              <a:ea typeface="ＭＳ Ｐゴシック"/>
              <a:cs typeface="+mn-cs"/>
            </a:endParaRPr>
          </a:p>
        </p:txBody>
      </p:sp>
      <p:sp>
        <p:nvSpPr>
          <p:cNvPr id="16" name="Parentesi graffa aperta 15"/>
          <p:cNvSpPr/>
          <p:nvPr/>
        </p:nvSpPr>
        <p:spPr>
          <a:xfrm>
            <a:off x="5710238" y="4741863"/>
            <a:ext cx="209550" cy="1055687"/>
          </a:xfrm>
          <a:prstGeom prst="leftBrace">
            <a:avLst/>
          </a:prstGeom>
          <a:ln>
            <a:solidFill>
              <a:srgbClr val="821B4C"/>
            </a:solidFill>
          </a:ln>
        </p:spPr>
        <p:style>
          <a:lnRef idx="2">
            <a:schemeClr val="accent1"/>
          </a:lnRef>
          <a:fillRef idx="0">
            <a:schemeClr val="accent1"/>
          </a:fillRef>
          <a:effectRef idx="1">
            <a:schemeClr val="accent1"/>
          </a:effectRef>
          <a:fontRef idx="minor">
            <a:schemeClr val="tx1"/>
          </a:fontRef>
        </p:style>
        <p:txBody>
          <a:bodyPr anchor="ctr"/>
          <a:lstStyle/>
          <a:p>
            <a:pPr algn="ctr" defTabSz="497937" eaLnBrk="1" fontAlgn="auto" hangingPunct="1">
              <a:spcBef>
                <a:spcPts val="0"/>
              </a:spcBef>
              <a:spcAft>
                <a:spcPts val="0"/>
              </a:spcAft>
              <a:defRPr/>
            </a:pPr>
            <a:endParaRPr lang="it-IT">
              <a:solidFill>
                <a:srgbClr val="821B4C"/>
              </a:solidFill>
            </a:endParaRPr>
          </a:p>
        </p:txBody>
      </p:sp>
      <p:sp>
        <p:nvSpPr>
          <p:cNvPr id="32" name="Parentesi graffa aperta 31"/>
          <p:cNvSpPr/>
          <p:nvPr/>
        </p:nvSpPr>
        <p:spPr>
          <a:xfrm>
            <a:off x="5707063" y="5868988"/>
            <a:ext cx="212725" cy="792162"/>
          </a:xfrm>
          <a:prstGeom prst="leftBrace">
            <a:avLst/>
          </a:prstGeom>
          <a:ln>
            <a:solidFill>
              <a:srgbClr val="821B4C"/>
            </a:solidFill>
          </a:ln>
        </p:spPr>
        <p:style>
          <a:lnRef idx="2">
            <a:schemeClr val="accent1"/>
          </a:lnRef>
          <a:fillRef idx="0">
            <a:schemeClr val="accent1"/>
          </a:fillRef>
          <a:effectRef idx="1">
            <a:schemeClr val="accent1"/>
          </a:effectRef>
          <a:fontRef idx="minor">
            <a:schemeClr val="tx1"/>
          </a:fontRef>
        </p:style>
        <p:txBody>
          <a:bodyPr anchor="ctr"/>
          <a:lstStyle/>
          <a:p>
            <a:pPr algn="ctr" defTabSz="497937" eaLnBrk="1" fontAlgn="auto" hangingPunct="1">
              <a:spcBef>
                <a:spcPts val="0"/>
              </a:spcBef>
              <a:spcAft>
                <a:spcPts val="0"/>
              </a:spcAft>
              <a:defRPr/>
            </a:pPr>
            <a:endParaRPr lang="it-IT">
              <a:solidFill>
                <a:srgbClr val="821B4C"/>
              </a:solidFill>
            </a:endParaRPr>
          </a:p>
        </p:txBody>
      </p:sp>
      <p:sp>
        <p:nvSpPr>
          <p:cNvPr id="21" name="Titolo 3"/>
          <p:cNvSpPr txBox="1">
            <a:spLocks/>
          </p:cNvSpPr>
          <p:nvPr/>
        </p:nvSpPr>
        <p:spPr bwMode="auto">
          <a:xfrm>
            <a:off x="1458342" y="438597"/>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(4/7)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Verifica della Progettazione</a:t>
            </a:r>
          </a:p>
        </p:txBody>
      </p:sp>
    </p:spTree>
    <p:extLst>
      <p:ext uri="{BB962C8B-B14F-4D97-AF65-F5344CB8AC3E}">
        <p14:creationId xmlns:p14="http://schemas.microsoft.com/office/powerpoint/2010/main" val="3395012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Verifica dei modelli BIM</a:t>
            </a:r>
          </a:p>
        </p:txBody>
      </p:sp>
      <p:pic>
        <p:nvPicPr>
          <p:cNvPr id="26627"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6"/>
          <p:cNvSpPr>
            <a:spLocks noChangeArrowheads="1"/>
          </p:cNvSpPr>
          <p:nvPr/>
        </p:nvSpPr>
        <p:spPr bwMode="auto">
          <a:xfrm flipH="1">
            <a:off x="2898775" y="1568450"/>
            <a:ext cx="576263" cy="4948238"/>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dirty="0" smtClean="0">
              <a:latin typeface="Arial" pitchFamily="34" charset="0"/>
              <a:cs typeface="+mn-cs"/>
            </a:endParaRPr>
          </a:p>
          <a:p>
            <a:pPr defTabSz="497937" eaLnBrk="1" fontAlgn="auto" hangingPunct="1">
              <a:spcBef>
                <a:spcPts val="0"/>
              </a:spcBef>
              <a:spcAft>
                <a:spcPts val="0"/>
              </a:spcAft>
              <a:defRPr/>
            </a:pPr>
            <a:endParaRPr lang="it-IT" altLang="it-IT" b="1" dirty="0">
              <a:latin typeface="Arial" pitchFamily="34" charset="0"/>
              <a:cs typeface="+mn-cs"/>
            </a:endParaRPr>
          </a:p>
        </p:txBody>
      </p:sp>
      <p:sp>
        <p:nvSpPr>
          <p:cNvPr id="26629" name="Freeform 10"/>
          <p:cNvSpPr>
            <a:spLocks/>
          </p:cNvSpPr>
          <p:nvPr/>
        </p:nvSpPr>
        <p:spPr bwMode="auto">
          <a:xfrm flipV="1">
            <a:off x="1169988" y="1763713"/>
            <a:ext cx="554037" cy="493712"/>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43013" y="1763713"/>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cs typeface="+mn-cs"/>
              </a:rPr>
              <a:t>4</a:t>
            </a:r>
          </a:p>
        </p:txBody>
      </p:sp>
      <p:sp>
        <p:nvSpPr>
          <p:cNvPr id="26631" name="CasellaDiTesto 3"/>
          <p:cNvSpPr txBox="1">
            <a:spLocks noChangeArrowheads="1"/>
          </p:cNvSpPr>
          <p:nvPr/>
        </p:nvSpPr>
        <p:spPr bwMode="auto">
          <a:xfrm>
            <a:off x="90488" y="2312988"/>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a:solidFill>
                  <a:srgbClr val="821B4C"/>
                </a:solidFill>
                <a:ea typeface="MS PGothic" panose="020B0600070205080204" pitchFamily="34" charset="-128"/>
              </a:rPr>
              <a:t>Verifica dei modelli BIM</a:t>
            </a:r>
            <a:endParaRPr lang="it-IT" altLang="it-IT"/>
          </a:p>
        </p:txBody>
      </p:sp>
      <p:sp>
        <p:nvSpPr>
          <p:cNvPr id="8" name="CasellaDiTesto 7"/>
          <p:cNvSpPr txBox="1"/>
          <p:nvPr/>
        </p:nvSpPr>
        <p:spPr>
          <a:xfrm>
            <a:off x="161925" y="2960688"/>
            <a:ext cx="2663825" cy="1384300"/>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I dati e le informazioni contenuti in differenti modelli grafici appartenenti ad un determinato processo digitale delle costruzioni devono essere coordinati tra loro e verso le regole di riferimento.</a:t>
            </a:r>
          </a:p>
        </p:txBody>
      </p:sp>
      <p:sp>
        <p:nvSpPr>
          <p:cNvPr id="3" name="CasellaDiTesto 2"/>
          <p:cNvSpPr txBox="1"/>
          <p:nvPr/>
        </p:nvSpPr>
        <p:spPr>
          <a:xfrm>
            <a:off x="3618508" y="1748259"/>
            <a:ext cx="6337300" cy="1384300"/>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Il coordinamento tra i modelli grafici rispetto a quanto indicato nella documentazione di gara:</a:t>
            </a:r>
          </a:p>
          <a:p>
            <a:pPr algn="just" defTabSz="497937" eaLnBrk="1" fontAlgn="auto" hangingPunct="1">
              <a:spcBef>
                <a:spcPts val="0"/>
              </a:spcBef>
              <a:spcAft>
                <a:spcPts val="0"/>
              </a:spcAft>
              <a:defRPr/>
            </a:pPr>
            <a:endParaRPr lang="it-IT" sz="1400" dirty="0">
              <a:solidFill>
                <a:schemeClr val="tx1">
                  <a:lumMod val="65000"/>
                  <a:lumOff val="35000"/>
                </a:schemeClr>
              </a:solidFill>
              <a:latin typeface="+mn-lt"/>
              <a:ea typeface="ＭＳ Ｐゴシック"/>
              <a:cs typeface="+mn-cs"/>
            </a:endParaRP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analisi e controllo interferenze fisiche e informative (</a:t>
            </a:r>
            <a:r>
              <a:rPr lang="it-IT" sz="1400" dirty="0" err="1">
                <a:solidFill>
                  <a:schemeClr val="tx1">
                    <a:lumMod val="65000"/>
                    <a:lumOff val="35000"/>
                  </a:schemeClr>
                </a:solidFill>
                <a:latin typeface="+mn-lt"/>
                <a:ea typeface="ＭＳ Ｐゴシック"/>
                <a:cs typeface="+mn-cs"/>
              </a:rPr>
              <a:t>clash</a:t>
            </a:r>
            <a:r>
              <a:rPr lang="it-IT" sz="1400" dirty="0">
                <a:solidFill>
                  <a:schemeClr val="tx1">
                    <a:lumMod val="65000"/>
                    <a:lumOff val="35000"/>
                  </a:schemeClr>
                </a:solidFill>
                <a:latin typeface="+mn-lt"/>
                <a:ea typeface="ＭＳ Ｐゴシック"/>
                <a:cs typeface="+mn-cs"/>
              </a:rPr>
              <a:t> </a:t>
            </a:r>
            <a:r>
              <a:rPr lang="it-IT" sz="1400" dirty="0" err="1">
                <a:solidFill>
                  <a:schemeClr val="tx1">
                    <a:lumMod val="65000"/>
                    <a:lumOff val="35000"/>
                  </a:schemeClr>
                </a:solidFill>
                <a:latin typeface="+mn-lt"/>
                <a:ea typeface="ＭＳ Ｐゴシック"/>
                <a:cs typeface="+mn-cs"/>
              </a:rPr>
              <a:t>detection</a:t>
            </a:r>
            <a:r>
              <a:rPr lang="it-IT" sz="1400" dirty="0">
                <a:solidFill>
                  <a:schemeClr val="tx1">
                    <a:lumMod val="65000"/>
                    <a:lumOff val="35000"/>
                  </a:schemeClr>
                </a:solidFill>
                <a:latin typeface="+mn-lt"/>
                <a:ea typeface="ＭＳ Ｐゴシック"/>
                <a:cs typeface="+mn-cs"/>
              </a:rPr>
              <a:t>);</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analisi e controllo incoerenze informative (model e code </a:t>
            </a:r>
            <a:r>
              <a:rPr lang="it-IT" sz="1400" dirty="0" err="1">
                <a:solidFill>
                  <a:schemeClr val="tx1">
                    <a:lumMod val="65000"/>
                    <a:lumOff val="35000"/>
                  </a:schemeClr>
                </a:solidFill>
                <a:latin typeface="+mn-lt"/>
                <a:ea typeface="ＭＳ Ｐゴシック"/>
                <a:cs typeface="+mn-cs"/>
              </a:rPr>
              <a:t>checking</a:t>
            </a:r>
            <a:r>
              <a:rPr lang="it-IT" sz="1400" dirty="0">
                <a:solidFill>
                  <a:schemeClr val="tx1">
                    <a:lumMod val="65000"/>
                    <a:lumOff val="35000"/>
                  </a:schemeClr>
                </a:solidFill>
                <a:latin typeface="+mn-lt"/>
                <a:ea typeface="ＭＳ Ｐゴシック"/>
                <a:cs typeface="+mn-cs"/>
              </a:rPr>
              <a:t>);</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risoluzione di interferenze e incoerenze.</a:t>
            </a:r>
          </a:p>
        </p:txBody>
      </p:sp>
      <p:sp>
        <p:nvSpPr>
          <p:cNvPr id="7" name="Rettangolo 6"/>
          <p:cNvSpPr/>
          <p:nvPr/>
        </p:nvSpPr>
        <p:spPr>
          <a:xfrm>
            <a:off x="3617913" y="3132138"/>
            <a:ext cx="6229350" cy="307975"/>
          </a:xfrm>
          <a:prstGeom prst="rect">
            <a:avLst/>
          </a:prstGeom>
        </p:spPr>
        <p:txBody>
          <a:bodyPr wrap="none">
            <a:spAutoFit/>
          </a:bodyPr>
          <a:lstStyle/>
          <a:p>
            <a:pPr defTabSz="497937" eaLnBrk="1" fontAlgn="auto" hangingPunct="1">
              <a:spcBef>
                <a:spcPts val="0"/>
              </a:spcBef>
              <a:spcAft>
                <a:spcPts val="0"/>
              </a:spcAft>
              <a:defRPr/>
            </a:pPr>
            <a:r>
              <a:rPr lang="it-IT" sz="1400" b="1" dirty="0">
                <a:solidFill>
                  <a:srgbClr val="821B4C"/>
                </a:solidFill>
                <a:latin typeface="+mn-lt"/>
                <a:ea typeface="ＭＳ Ｐゴシック"/>
                <a:cs typeface="+mn-cs"/>
              </a:rPr>
              <a:t>Coordinamento di primo livello (</a:t>
            </a:r>
            <a:r>
              <a:rPr lang="it-IT" sz="1400" b="1" dirty="0" err="1">
                <a:solidFill>
                  <a:srgbClr val="821B4C"/>
                </a:solidFill>
                <a:latin typeface="+mn-lt"/>
                <a:ea typeface="ＭＳ Ｐゴシック"/>
                <a:cs typeface="+mn-cs"/>
              </a:rPr>
              <a:t>LC1</a:t>
            </a:r>
            <a:r>
              <a:rPr lang="it-IT" sz="1400" b="1" dirty="0">
                <a:solidFill>
                  <a:srgbClr val="821B4C"/>
                </a:solidFill>
                <a:latin typeface="+mn-lt"/>
                <a:ea typeface="ＭＳ Ｐゴシック"/>
                <a:cs typeface="+mn-cs"/>
              </a:rPr>
              <a:t>): </a:t>
            </a:r>
            <a:r>
              <a:rPr lang="it-IT" sz="1400" dirty="0">
                <a:solidFill>
                  <a:schemeClr val="tx1">
                    <a:lumMod val="65000"/>
                    <a:lumOff val="35000"/>
                  </a:schemeClr>
                </a:solidFill>
                <a:latin typeface="+mn-lt"/>
                <a:ea typeface="ＭＳ Ｐゴシック"/>
                <a:cs typeface="+mn-cs"/>
              </a:rPr>
              <a:t>di dati e informazioni di un singolo modello</a:t>
            </a:r>
          </a:p>
        </p:txBody>
      </p:sp>
      <p:sp>
        <p:nvSpPr>
          <p:cNvPr id="25" name="Rettangolo 24"/>
          <p:cNvSpPr/>
          <p:nvPr/>
        </p:nvSpPr>
        <p:spPr>
          <a:xfrm>
            <a:off x="3621088" y="3328988"/>
            <a:ext cx="5754687" cy="307975"/>
          </a:xfrm>
          <a:prstGeom prst="rect">
            <a:avLst/>
          </a:prstGeom>
        </p:spPr>
        <p:txBody>
          <a:bodyPr wrap="none">
            <a:spAutoFit/>
          </a:bodyPr>
          <a:lstStyle/>
          <a:p>
            <a:pPr algn="just" defTabSz="497937" eaLnBrk="1" fontAlgn="auto" hangingPunct="1">
              <a:spcBef>
                <a:spcPts val="0"/>
              </a:spcBef>
              <a:spcAft>
                <a:spcPts val="0"/>
              </a:spcAft>
              <a:defRPr/>
            </a:pPr>
            <a:r>
              <a:rPr lang="it-IT" sz="1400" b="1" dirty="0">
                <a:solidFill>
                  <a:srgbClr val="821B4C"/>
                </a:solidFill>
                <a:latin typeface="+mn-lt"/>
                <a:ea typeface="ＭＳ Ｐゴシック"/>
                <a:cs typeface="+mn-cs"/>
              </a:rPr>
              <a:t>Coordinamento di secondo livello (</a:t>
            </a:r>
            <a:r>
              <a:rPr lang="it-IT" sz="1400" b="1" dirty="0" err="1">
                <a:solidFill>
                  <a:srgbClr val="821B4C"/>
                </a:solidFill>
                <a:latin typeface="+mn-lt"/>
                <a:ea typeface="ＭＳ Ｐゴシック"/>
                <a:cs typeface="+mn-cs"/>
              </a:rPr>
              <a:t>LC2</a:t>
            </a:r>
            <a:r>
              <a:rPr lang="it-IT" sz="1400" b="1" dirty="0">
                <a:solidFill>
                  <a:srgbClr val="821B4C"/>
                </a:solidFill>
                <a:latin typeface="+mn-lt"/>
                <a:ea typeface="ＭＳ Ｐゴシック"/>
                <a:cs typeface="+mn-cs"/>
              </a:rPr>
              <a:t>): </a:t>
            </a:r>
            <a:r>
              <a:rPr lang="it-IT" sz="1400" dirty="0">
                <a:solidFill>
                  <a:schemeClr val="tx1">
                    <a:lumMod val="65000"/>
                    <a:lumOff val="35000"/>
                  </a:schemeClr>
                </a:solidFill>
                <a:latin typeface="+mn-lt"/>
                <a:ea typeface="ＭＳ Ｐゴシック"/>
                <a:cs typeface="+mn-cs"/>
              </a:rPr>
              <a:t>di dati e informazioni di più modelli</a:t>
            </a:r>
          </a:p>
        </p:txBody>
      </p:sp>
      <p:sp>
        <p:nvSpPr>
          <p:cNvPr id="26" name="Rettangolo 25"/>
          <p:cNvSpPr/>
          <p:nvPr/>
        </p:nvSpPr>
        <p:spPr>
          <a:xfrm>
            <a:off x="3617913" y="3544888"/>
            <a:ext cx="6624637" cy="738187"/>
          </a:xfrm>
          <a:prstGeom prst="rect">
            <a:avLst/>
          </a:prstGeom>
        </p:spPr>
        <p:txBody>
          <a:bodyPr>
            <a:spAutoFit/>
          </a:bodyPr>
          <a:lstStyle/>
          <a:p>
            <a:pPr algn="just" defTabSz="497937" eaLnBrk="1" fontAlgn="auto" hangingPunct="1">
              <a:spcBef>
                <a:spcPts val="0"/>
              </a:spcBef>
              <a:spcAft>
                <a:spcPts val="0"/>
              </a:spcAft>
              <a:defRPr/>
            </a:pPr>
            <a:r>
              <a:rPr lang="it-IT" sz="1400" b="1" dirty="0">
                <a:solidFill>
                  <a:srgbClr val="821B4C"/>
                </a:solidFill>
                <a:latin typeface="+mn-lt"/>
                <a:ea typeface="ＭＳ Ｐゴシック"/>
                <a:cs typeface="+mn-cs"/>
              </a:rPr>
              <a:t>Coordinamento di terzo livello (</a:t>
            </a:r>
            <a:r>
              <a:rPr lang="it-IT" sz="1400" b="1" dirty="0" err="1">
                <a:solidFill>
                  <a:srgbClr val="821B4C"/>
                </a:solidFill>
                <a:latin typeface="+mn-lt"/>
                <a:ea typeface="ＭＳ Ｐゴシック"/>
                <a:cs typeface="+mn-cs"/>
              </a:rPr>
              <a:t>LC3</a:t>
            </a:r>
            <a:r>
              <a:rPr lang="it-IT" sz="1400" b="1" dirty="0">
                <a:solidFill>
                  <a:srgbClr val="821B4C"/>
                </a:solidFill>
                <a:latin typeface="+mn-lt"/>
                <a:ea typeface="ＭＳ Ｐゴシック"/>
                <a:cs typeface="+mn-cs"/>
              </a:rPr>
              <a:t>): </a:t>
            </a:r>
            <a:r>
              <a:rPr lang="it-IT" sz="1400" dirty="0">
                <a:solidFill>
                  <a:schemeClr val="tx1">
                    <a:lumMod val="65000"/>
                    <a:lumOff val="35000"/>
                  </a:schemeClr>
                </a:solidFill>
                <a:latin typeface="+mn-lt"/>
                <a:ea typeface="ＭＳ Ｐゴシック"/>
                <a:cs typeface="+mn-cs"/>
              </a:rPr>
              <a:t>controllo e soluzione di incoerenze e interferenze</a:t>
            </a:r>
          </a:p>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tra informazioni e contenuti generati da modelli e non generati da modelli come elaborati CAD, relazioni di calcolo </a:t>
            </a:r>
            <a:r>
              <a:rPr lang="it-IT" sz="1400" dirty="0" err="1">
                <a:solidFill>
                  <a:schemeClr val="tx1">
                    <a:lumMod val="65000"/>
                    <a:lumOff val="35000"/>
                  </a:schemeClr>
                </a:solidFill>
                <a:latin typeface="+mn-lt"/>
                <a:ea typeface="ＭＳ Ｐゴシック"/>
                <a:cs typeface="+mn-cs"/>
              </a:rPr>
              <a:t>ecc</a:t>
            </a:r>
            <a:endParaRPr lang="it-IT" sz="1400" dirty="0">
              <a:solidFill>
                <a:schemeClr val="tx1">
                  <a:lumMod val="65000"/>
                  <a:lumOff val="35000"/>
                </a:schemeClr>
              </a:solidFill>
              <a:latin typeface="+mn-lt"/>
              <a:ea typeface="ＭＳ Ｐゴシック"/>
              <a:cs typeface="+mn-cs"/>
            </a:endParaRPr>
          </a:p>
        </p:txBody>
      </p:sp>
      <p:sp>
        <p:nvSpPr>
          <p:cNvPr id="9" name="CasellaDiTesto 8"/>
          <p:cNvSpPr txBox="1"/>
          <p:nvPr/>
        </p:nvSpPr>
        <p:spPr>
          <a:xfrm>
            <a:off x="3617913" y="4265613"/>
            <a:ext cx="6481762" cy="738187"/>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Il Soggetto Aggiudicatore definirà le matrici di corrispondenza per il coordinamento delle incoerenze ed interferenze per i 3 livelli di coordinamento. Al termine di ogni analisi viene redatto un rapporto delle interferenze e incoerenze </a:t>
            </a:r>
          </a:p>
        </p:txBody>
      </p:sp>
      <p:sp>
        <p:nvSpPr>
          <p:cNvPr id="33" name="Rettangolo 32"/>
          <p:cNvSpPr/>
          <p:nvPr/>
        </p:nvSpPr>
        <p:spPr>
          <a:xfrm>
            <a:off x="3625204" y="5076775"/>
            <a:ext cx="6761809" cy="1384995"/>
          </a:xfrm>
          <a:prstGeom prst="rect">
            <a:avLst/>
          </a:prstGeom>
        </p:spPr>
        <p:txBody>
          <a:bodyPr wrap="square">
            <a:spAutoFit/>
          </a:bodyPr>
          <a:lstStyle/>
          <a:p>
            <a:pPr defTabSz="497937" eaLnBrk="1" fontAlgn="auto" hangingPunct="1">
              <a:spcBef>
                <a:spcPts val="0"/>
              </a:spcBef>
              <a:spcAft>
                <a:spcPts val="0"/>
              </a:spcAft>
              <a:defRPr/>
            </a:pPr>
            <a:r>
              <a:rPr lang="it-IT" sz="1400" b="1" dirty="0">
                <a:solidFill>
                  <a:srgbClr val="821B4C"/>
                </a:solidFill>
                <a:latin typeface="+mn-lt"/>
                <a:ea typeface="ＭＳ Ｐゴシック"/>
                <a:cs typeface="+mn-cs"/>
              </a:rPr>
              <a:t>Verifica dei dati, delle informazioni e dei contenuti informativi: </a:t>
            </a:r>
          </a:p>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Ai sensi della norma UNI 11337-5:2017, si identificano 3 livelli di verifica di natura informativa:</a:t>
            </a:r>
          </a:p>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r>
              <a:rPr lang="it-IT" sz="1400" dirty="0" err="1">
                <a:solidFill>
                  <a:schemeClr val="tx1">
                    <a:lumMod val="65000"/>
                    <a:lumOff val="35000"/>
                  </a:schemeClr>
                </a:solidFill>
                <a:latin typeface="+mn-lt"/>
                <a:ea typeface="ＭＳ Ｐゴシック"/>
                <a:cs typeface="+mn-cs"/>
              </a:rPr>
              <a:t>LV1</a:t>
            </a:r>
            <a:r>
              <a:rPr lang="it-IT" sz="1400" dirty="0">
                <a:solidFill>
                  <a:schemeClr val="tx1">
                    <a:lumMod val="65000"/>
                    <a:lumOff val="35000"/>
                  </a:schemeClr>
                </a:solidFill>
                <a:latin typeface="+mn-lt"/>
                <a:ea typeface="ＭＳ Ｐゴシック"/>
                <a:cs typeface="+mn-cs"/>
              </a:rPr>
              <a:t> – verifica interna, formale;</a:t>
            </a:r>
          </a:p>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r>
              <a:rPr lang="it-IT" sz="1400" dirty="0" err="1">
                <a:solidFill>
                  <a:schemeClr val="tx1">
                    <a:lumMod val="65000"/>
                    <a:lumOff val="35000"/>
                  </a:schemeClr>
                </a:solidFill>
                <a:latin typeface="+mn-lt"/>
                <a:ea typeface="ＭＳ Ｐゴシック"/>
                <a:cs typeface="+mn-cs"/>
              </a:rPr>
              <a:t>LV2</a:t>
            </a:r>
            <a:r>
              <a:rPr lang="it-IT" sz="1400" dirty="0">
                <a:solidFill>
                  <a:schemeClr val="tx1">
                    <a:lumMod val="65000"/>
                    <a:lumOff val="35000"/>
                  </a:schemeClr>
                </a:solidFill>
                <a:latin typeface="+mn-lt"/>
                <a:ea typeface="ＭＳ Ｐゴシック"/>
                <a:cs typeface="+mn-cs"/>
              </a:rPr>
              <a:t> – verifica interna, sostanziale;</a:t>
            </a:r>
          </a:p>
          <a:p>
            <a:pPr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 </a:t>
            </a:r>
            <a:r>
              <a:rPr lang="it-IT" sz="1400" dirty="0" err="1">
                <a:solidFill>
                  <a:schemeClr val="tx1">
                    <a:lumMod val="65000"/>
                    <a:lumOff val="35000"/>
                  </a:schemeClr>
                </a:solidFill>
                <a:latin typeface="+mn-lt"/>
                <a:ea typeface="ＭＳ Ｐゴシック"/>
                <a:cs typeface="+mn-cs"/>
              </a:rPr>
              <a:t>LV3</a:t>
            </a:r>
            <a:r>
              <a:rPr lang="it-IT" sz="1400" dirty="0">
                <a:solidFill>
                  <a:schemeClr val="tx1">
                    <a:lumMod val="65000"/>
                    <a:lumOff val="35000"/>
                  </a:schemeClr>
                </a:solidFill>
                <a:latin typeface="+mn-lt"/>
                <a:ea typeface="ＭＳ Ｐゴシック"/>
                <a:cs typeface="+mn-cs"/>
              </a:rPr>
              <a:t> – verifica indipendente, formale e sostanziale</a:t>
            </a:r>
          </a:p>
        </p:txBody>
      </p:sp>
      <p:sp>
        <p:nvSpPr>
          <p:cNvPr id="17" name="Titolo 3"/>
          <p:cNvSpPr txBox="1">
            <a:spLocks/>
          </p:cNvSpPr>
          <p:nvPr/>
        </p:nvSpPr>
        <p:spPr bwMode="auto">
          <a:xfrm>
            <a:off x="1458342" y="438597"/>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(5/7)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Verifica dei modelli BIM</a:t>
            </a:r>
          </a:p>
        </p:txBody>
      </p:sp>
    </p:spTree>
    <p:extLst>
      <p:ext uri="{BB962C8B-B14F-4D97-AF65-F5344CB8AC3E}">
        <p14:creationId xmlns:p14="http://schemas.microsoft.com/office/powerpoint/2010/main" val="350797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Verifica dei modelli BIM</a:t>
            </a:r>
          </a:p>
        </p:txBody>
      </p:sp>
      <p:pic>
        <p:nvPicPr>
          <p:cNvPr id="2765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6"/>
          <p:cNvSpPr>
            <a:spLocks noChangeArrowheads="1"/>
          </p:cNvSpPr>
          <p:nvPr/>
        </p:nvSpPr>
        <p:spPr bwMode="auto">
          <a:xfrm flipH="1">
            <a:off x="2898775" y="1568450"/>
            <a:ext cx="576263" cy="4948238"/>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dirty="0" smtClean="0">
              <a:latin typeface="Arial" pitchFamily="34" charset="0"/>
              <a:cs typeface="+mn-cs"/>
            </a:endParaRPr>
          </a:p>
          <a:p>
            <a:pPr defTabSz="497937" eaLnBrk="1" fontAlgn="auto" hangingPunct="1">
              <a:spcBef>
                <a:spcPts val="0"/>
              </a:spcBef>
              <a:spcAft>
                <a:spcPts val="0"/>
              </a:spcAft>
              <a:defRPr/>
            </a:pPr>
            <a:endParaRPr lang="it-IT" altLang="it-IT" b="1" dirty="0">
              <a:latin typeface="Arial" pitchFamily="34" charset="0"/>
              <a:cs typeface="+mn-cs"/>
            </a:endParaRPr>
          </a:p>
        </p:txBody>
      </p:sp>
      <p:sp>
        <p:nvSpPr>
          <p:cNvPr id="27653" name="Freeform 10"/>
          <p:cNvSpPr>
            <a:spLocks/>
          </p:cNvSpPr>
          <p:nvPr/>
        </p:nvSpPr>
        <p:spPr bwMode="auto">
          <a:xfrm flipV="1">
            <a:off x="1169988" y="1763713"/>
            <a:ext cx="554037" cy="493712"/>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43013" y="1763713"/>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cs typeface="+mn-cs"/>
              </a:rPr>
              <a:t>5</a:t>
            </a:r>
          </a:p>
        </p:txBody>
      </p:sp>
      <p:sp>
        <p:nvSpPr>
          <p:cNvPr id="27655" name="CasellaDiTesto 3"/>
          <p:cNvSpPr txBox="1">
            <a:spLocks noChangeArrowheads="1"/>
          </p:cNvSpPr>
          <p:nvPr/>
        </p:nvSpPr>
        <p:spPr bwMode="auto">
          <a:xfrm>
            <a:off x="125413" y="2274888"/>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a:solidFill>
                  <a:srgbClr val="821B4C"/>
                </a:solidFill>
                <a:ea typeface="MS PGothic" panose="020B0600070205080204" pitchFamily="34" charset="-128"/>
              </a:rPr>
              <a:t>Direzione dei lavori</a:t>
            </a:r>
            <a:endParaRPr lang="it-IT" altLang="it-IT"/>
          </a:p>
        </p:txBody>
      </p:sp>
      <p:sp>
        <p:nvSpPr>
          <p:cNvPr id="8" name="CasellaDiTesto 7"/>
          <p:cNvSpPr txBox="1"/>
          <p:nvPr/>
        </p:nvSpPr>
        <p:spPr>
          <a:xfrm>
            <a:off x="180975" y="2811463"/>
            <a:ext cx="2663825" cy="2462212"/>
          </a:xfrm>
          <a:prstGeom prst="rect">
            <a:avLst/>
          </a:prstGeom>
        </p:spPr>
        <p:txBody>
          <a:bodyPr>
            <a:spAutoFit/>
          </a:bodyPr>
          <a:lstStyle/>
          <a:p>
            <a:pPr algn="just" defTabSz="497937" eaLnBrk="1" fontAlgn="auto" hangingPunct="1">
              <a:spcBef>
                <a:spcPts val="0"/>
              </a:spcBef>
              <a:spcAft>
                <a:spcPts val="0"/>
              </a:spcAft>
              <a:defRPr/>
            </a:pPr>
            <a:r>
              <a:rPr lang="it-IT" sz="1400" dirty="0">
                <a:solidFill>
                  <a:schemeClr val="tx1">
                    <a:lumMod val="65000"/>
                    <a:lumOff val="35000"/>
                  </a:schemeClr>
                </a:solidFill>
                <a:latin typeface="+mn-lt"/>
                <a:ea typeface="ＭＳ Ｐゴシック"/>
                <a:cs typeface="+mn-cs"/>
              </a:rPr>
              <a:t>La direzione dei lavori, è espletata dai soggetti di cui all’art. 46 D. </a:t>
            </a:r>
            <a:r>
              <a:rPr lang="it-IT" sz="1400" dirty="0" err="1">
                <a:solidFill>
                  <a:schemeClr val="tx1">
                    <a:lumMod val="65000"/>
                    <a:lumOff val="35000"/>
                  </a:schemeClr>
                </a:solidFill>
                <a:latin typeface="+mn-lt"/>
                <a:ea typeface="ＭＳ Ｐゴシック"/>
                <a:cs typeface="+mn-cs"/>
              </a:rPr>
              <a:t>Lgs</a:t>
            </a:r>
            <a:r>
              <a:rPr lang="it-IT" sz="1400" dirty="0">
                <a:solidFill>
                  <a:schemeClr val="tx1">
                    <a:lumMod val="65000"/>
                    <a:lumOff val="35000"/>
                  </a:schemeClr>
                </a:solidFill>
                <a:latin typeface="+mn-lt"/>
                <a:ea typeface="ＭＳ Ｐゴシック"/>
                <a:cs typeface="+mn-cs"/>
              </a:rPr>
              <a:t>. 50/2016 e </a:t>
            </a:r>
            <a:r>
              <a:rPr lang="it-IT" sz="1400" dirty="0" err="1">
                <a:solidFill>
                  <a:schemeClr val="tx1">
                    <a:lumMod val="65000"/>
                    <a:lumOff val="35000"/>
                  </a:schemeClr>
                </a:solidFill>
                <a:latin typeface="+mn-lt"/>
                <a:ea typeface="ＭＳ Ｐゴシック"/>
                <a:cs typeface="+mn-cs"/>
              </a:rPr>
              <a:t>s.m.i.</a:t>
            </a:r>
            <a:r>
              <a:rPr lang="it-IT" sz="1400" dirty="0">
                <a:solidFill>
                  <a:schemeClr val="tx1">
                    <a:lumMod val="65000"/>
                    <a:lumOff val="35000"/>
                  </a:schemeClr>
                </a:solidFill>
                <a:latin typeface="+mn-lt"/>
                <a:ea typeface="ＭＳ Ｐゴシック"/>
                <a:cs typeface="+mn-cs"/>
              </a:rPr>
              <a:t>. Il direttore dei lavori ha la facoltà di svolgere, qualora sia provvisto dei requisiti previsti dalla normativa sulla sicurezza, le funzioni di coordinatore della sicurezza per l’esecuzione dei lavori (art. 101, comma 3, </a:t>
            </a:r>
            <a:r>
              <a:rPr lang="it-IT" sz="1400" dirty="0" err="1">
                <a:solidFill>
                  <a:schemeClr val="tx1">
                    <a:lumMod val="65000"/>
                    <a:lumOff val="35000"/>
                  </a:schemeClr>
                </a:solidFill>
                <a:latin typeface="+mn-lt"/>
                <a:ea typeface="ＭＳ Ｐゴシック"/>
                <a:cs typeface="+mn-cs"/>
              </a:rPr>
              <a:t>lett</a:t>
            </a:r>
            <a:r>
              <a:rPr lang="it-IT" sz="1400" dirty="0">
                <a:solidFill>
                  <a:schemeClr val="tx1">
                    <a:lumMod val="65000"/>
                    <a:lumOff val="35000"/>
                  </a:schemeClr>
                </a:solidFill>
                <a:latin typeface="+mn-lt"/>
                <a:ea typeface="ＭＳ Ｐゴシック"/>
                <a:cs typeface="+mn-cs"/>
              </a:rPr>
              <a:t>. d </a:t>
            </a:r>
            <a:r>
              <a:rPr lang="it-IT" sz="1400" dirty="0" err="1">
                <a:solidFill>
                  <a:schemeClr val="tx1">
                    <a:lumMod val="65000"/>
                    <a:lumOff val="35000"/>
                  </a:schemeClr>
                </a:solidFill>
                <a:latin typeface="+mn-lt"/>
                <a:ea typeface="ＭＳ Ｐゴシック"/>
                <a:cs typeface="+mn-cs"/>
              </a:rPr>
              <a:t>D</a:t>
            </a:r>
            <a:r>
              <a:rPr lang="it-IT" sz="1400" dirty="0">
                <a:solidFill>
                  <a:schemeClr val="tx1">
                    <a:lumMod val="65000"/>
                    <a:lumOff val="35000"/>
                  </a:schemeClr>
                </a:solidFill>
                <a:latin typeface="+mn-lt"/>
                <a:ea typeface="ＭＳ Ｐゴシック"/>
                <a:cs typeface="+mn-cs"/>
              </a:rPr>
              <a:t>. </a:t>
            </a:r>
            <a:r>
              <a:rPr lang="it-IT" sz="1400" dirty="0" err="1">
                <a:solidFill>
                  <a:schemeClr val="tx1">
                    <a:lumMod val="65000"/>
                    <a:lumOff val="35000"/>
                  </a:schemeClr>
                </a:solidFill>
                <a:latin typeface="+mn-lt"/>
                <a:ea typeface="ＭＳ Ｐゴシック"/>
                <a:cs typeface="+mn-cs"/>
              </a:rPr>
              <a:t>Lgs</a:t>
            </a:r>
            <a:r>
              <a:rPr lang="it-IT" sz="1400" dirty="0">
                <a:solidFill>
                  <a:schemeClr val="tx1">
                    <a:lumMod val="65000"/>
                    <a:lumOff val="35000"/>
                  </a:schemeClr>
                </a:solidFill>
                <a:latin typeface="+mn-lt"/>
                <a:ea typeface="ＭＳ Ｐゴシック"/>
                <a:cs typeface="+mn-cs"/>
              </a:rPr>
              <a:t>. 50/2016 e </a:t>
            </a:r>
            <a:r>
              <a:rPr lang="it-IT" sz="1400" dirty="0" err="1">
                <a:solidFill>
                  <a:schemeClr val="tx1">
                    <a:lumMod val="65000"/>
                    <a:lumOff val="35000"/>
                  </a:schemeClr>
                </a:solidFill>
                <a:latin typeface="+mn-lt"/>
                <a:ea typeface="ＭＳ Ｐゴシック"/>
                <a:cs typeface="+mn-cs"/>
              </a:rPr>
              <a:t>s.m.i.</a:t>
            </a:r>
            <a:r>
              <a:rPr lang="it-IT" sz="1400" dirty="0">
                <a:solidFill>
                  <a:schemeClr val="tx1">
                    <a:lumMod val="65000"/>
                    <a:lumOff val="35000"/>
                  </a:schemeClr>
                </a:solidFill>
                <a:latin typeface="+mn-lt"/>
                <a:ea typeface="ＭＳ Ｐゴシック"/>
                <a:cs typeface="+mn-cs"/>
              </a:rPr>
              <a:t>)</a:t>
            </a:r>
          </a:p>
        </p:txBody>
      </p:sp>
      <p:sp>
        <p:nvSpPr>
          <p:cNvPr id="3" name="CasellaDiTesto 2"/>
          <p:cNvSpPr txBox="1"/>
          <p:nvPr/>
        </p:nvSpPr>
        <p:spPr>
          <a:xfrm>
            <a:off x="3584575" y="1470520"/>
            <a:ext cx="6337300" cy="5478463"/>
          </a:xfrm>
          <a:prstGeom prst="rect">
            <a:avLst/>
          </a:prstGeom>
        </p:spPr>
        <p:txBody>
          <a:bodyPr>
            <a:spAutoFit/>
          </a:bodyPr>
          <a:lstStyle/>
          <a:p>
            <a:pPr>
              <a:defRPr/>
            </a:pPr>
            <a:r>
              <a:rPr lang="it-IT" sz="1400" dirty="0">
                <a:solidFill>
                  <a:schemeClr val="tx1">
                    <a:lumMod val="65000"/>
                    <a:lumOff val="35000"/>
                  </a:schemeClr>
                </a:solidFill>
                <a:latin typeface="+mn-lt"/>
                <a:ea typeface="ＭＳ Ｐゴシック"/>
                <a:cs typeface="+mn-cs"/>
              </a:rPr>
              <a:t>Il direttore dei lavori ha la responsabilità del controllo:</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tecnico</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contabile</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amministrativo</a:t>
            </a:r>
          </a:p>
          <a:p>
            <a:pPr>
              <a:defRPr/>
            </a:pPr>
            <a:r>
              <a:rPr lang="it-IT" sz="1400" dirty="0">
                <a:solidFill>
                  <a:schemeClr val="tx1">
                    <a:lumMod val="65000"/>
                    <a:lumOff val="35000"/>
                  </a:schemeClr>
                </a:solidFill>
                <a:latin typeface="+mn-lt"/>
                <a:ea typeface="ＭＳ Ｐゴシック"/>
                <a:cs typeface="+mn-cs"/>
              </a:rPr>
              <a:t>dell’esecuzione dell’intervento affinché i lavori siano eseguiti a regola d’arte ed in conformità al progetto e al contratto.</a:t>
            </a:r>
          </a:p>
          <a:p>
            <a:pPr>
              <a:defRPr/>
            </a:pPr>
            <a:r>
              <a:rPr lang="it-IT" sz="1400" dirty="0">
                <a:solidFill>
                  <a:schemeClr val="tx1">
                    <a:lumMod val="65000"/>
                    <a:lumOff val="35000"/>
                  </a:schemeClr>
                </a:solidFill>
                <a:latin typeface="+mn-lt"/>
                <a:ea typeface="ＭＳ Ｐゴシック"/>
                <a:cs typeface="+mn-cs"/>
              </a:rPr>
              <a:t>Il direttore dei lavori inoltre ha la responsabilità:</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del coordinamento tra le varie figure</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della supervisione dell’attività di tutto l’ufficio di direzione dei lavori</a:t>
            </a:r>
          </a:p>
          <a:p>
            <a:pPr>
              <a:defRPr/>
            </a:pPr>
            <a:r>
              <a:rPr lang="it-IT" sz="1400" dirty="0">
                <a:solidFill>
                  <a:schemeClr val="tx1">
                    <a:lumMod val="65000"/>
                    <a:lumOff val="35000"/>
                  </a:schemeClr>
                </a:solidFill>
                <a:latin typeface="+mn-lt"/>
                <a:ea typeface="ＭＳ Ｐゴシック"/>
                <a:cs typeface="+mn-cs"/>
              </a:rPr>
              <a:t>Ha la specifica responsabilità dell’accettazione dei materiali, sulla base anche del controllo quantitativo e qualitativo degli accertamenti ufficiali delle caratteristiche meccaniche e in aderenza alle disposizioni delle norme tecniche per le costruzioni vigenti. Al direttore dei lavori fanno carico tutte le attività ed i compiti allo stesso espressamente demandati dal Codice, nonché:</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verificare periodicamente il possesso e la regolarità da parte dell’esecutore e del subappaltatore della documentazione prevista dalle leggi vigenti in materia di obblighi nei confronti dei dipendenti;</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curare la costante verifica di validità del programma di manutenzione, dei manuali d’uso e dei manuali di manutenzione, modificandone e aggiornandone i contenuti a lavori ultimati;</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provvedere alla segnalazione al RUP dell’inosservanza da parte dell’esecutore delle regole relative al subappalto ;</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svolgere (se in possesso dei requisiti) le funzioni di coordinatore per l’esecuzione dei lavori previsti dalla vigente normativa sulla sicurezza.</a:t>
            </a:r>
          </a:p>
          <a:p>
            <a:pPr algn="just" defTabSz="497937" eaLnBrk="1" fontAlgn="auto" hangingPunct="1">
              <a:spcBef>
                <a:spcPts val="0"/>
              </a:spcBef>
              <a:spcAft>
                <a:spcPts val="0"/>
              </a:spcAft>
              <a:defRPr/>
            </a:pPr>
            <a:endParaRPr lang="it-IT" sz="1400" dirty="0">
              <a:solidFill>
                <a:schemeClr val="tx1">
                  <a:lumMod val="65000"/>
                  <a:lumOff val="35000"/>
                </a:schemeClr>
              </a:solidFill>
              <a:latin typeface="+mn-lt"/>
              <a:ea typeface="ＭＳ Ｐゴシック"/>
              <a:cs typeface="+mn-cs"/>
            </a:endParaRPr>
          </a:p>
        </p:txBody>
      </p:sp>
      <p:sp>
        <p:nvSpPr>
          <p:cNvPr id="17" name="Titolo 3"/>
          <p:cNvSpPr txBox="1">
            <a:spLocks/>
          </p:cNvSpPr>
          <p:nvPr/>
        </p:nvSpPr>
        <p:spPr bwMode="auto">
          <a:xfrm>
            <a:off x="1458342" y="438597"/>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(6/7)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Direzione dei Lavori</a:t>
            </a:r>
          </a:p>
        </p:txBody>
      </p:sp>
    </p:spTree>
    <p:extLst>
      <p:ext uri="{BB962C8B-B14F-4D97-AF65-F5344CB8AC3E}">
        <p14:creationId xmlns:p14="http://schemas.microsoft.com/office/powerpoint/2010/main" val="309006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1"/>
          <p:cNvSpPr>
            <a:spLocks noGrp="1"/>
          </p:cNvSpPr>
          <p:nvPr>
            <p:ph sz="quarter" idx="14"/>
          </p:nvPr>
        </p:nvSpPr>
        <p:spPr bwMode="auto">
          <a:xfrm>
            <a:off x="5851525" y="6772275"/>
            <a:ext cx="4841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it-IT" altLang="it-IT" smtClean="0"/>
              <a:t>Verifica dei modelli BIM</a:t>
            </a:r>
          </a:p>
        </p:txBody>
      </p:sp>
      <p:pic>
        <p:nvPicPr>
          <p:cNvPr id="2867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6711950"/>
            <a:ext cx="554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6"/>
          <p:cNvSpPr>
            <a:spLocks noChangeArrowheads="1"/>
          </p:cNvSpPr>
          <p:nvPr/>
        </p:nvSpPr>
        <p:spPr bwMode="auto">
          <a:xfrm flipH="1">
            <a:off x="2898775" y="1568450"/>
            <a:ext cx="576263" cy="4948238"/>
          </a:xfrm>
          <a:prstGeom prst="rightArrow">
            <a:avLst>
              <a:gd name="adj1" fmla="val 55944"/>
              <a:gd name="adj2" fmla="val 100000"/>
            </a:avLst>
          </a:prstGeom>
          <a:solidFill>
            <a:schemeClr val="bg1">
              <a:lumMod val="50000"/>
            </a:schemeClr>
          </a:solidFill>
          <a:ln w="9525">
            <a:solidFill>
              <a:schemeClr val="bg1">
                <a:lumMod val="50000"/>
              </a:schemeClr>
            </a:solidFill>
            <a:miter lim="800000"/>
            <a:headEnd/>
            <a:tailEnd/>
          </a:ln>
        </p:spPr>
        <p:txBody>
          <a:bodyPr wrap="none" lIns="54000" tIns="54000" rIns="54000" bIns="54000" anchor="ct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496888" eaLnBrk="0" fontAlgn="base" hangingPunct="0">
              <a:spcBef>
                <a:spcPct val="0"/>
              </a:spcBef>
              <a:spcAft>
                <a:spcPct val="0"/>
              </a:spcAft>
              <a:defRPr sz="2000">
                <a:solidFill>
                  <a:schemeClr val="tx1"/>
                </a:solidFill>
                <a:latin typeface="Calibri" pitchFamily="34" charset="0"/>
              </a:defRPr>
            </a:lvl6pPr>
            <a:lvl7pPr marL="2971800" indent="-228600" defTabSz="496888" eaLnBrk="0" fontAlgn="base" hangingPunct="0">
              <a:spcBef>
                <a:spcPct val="0"/>
              </a:spcBef>
              <a:spcAft>
                <a:spcPct val="0"/>
              </a:spcAft>
              <a:defRPr sz="2000">
                <a:solidFill>
                  <a:schemeClr val="tx1"/>
                </a:solidFill>
                <a:latin typeface="Calibri" pitchFamily="34" charset="0"/>
              </a:defRPr>
            </a:lvl7pPr>
            <a:lvl8pPr marL="3429000" indent="-228600" defTabSz="496888" eaLnBrk="0" fontAlgn="base" hangingPunct="0">
              <a:spcBef>
                <a:spcPct val="0"/>
              </a:spcBef>
              <a:spcAft>
                <a:spcPct val="0"/>
              </a:spcAft>
              <a:defRPr sz="2000">
                <a:solidFill>
                  <a:schemeClr val="tx1"/>
                </a:solidFill>
                <a:latin typeface="Calibri" pitchFamily="34" charset="0"/>
              </a:defRPr>
            </a:lvl8pPr>
            <a:lvl9pPr marL="3886200" indent="-228600" defTabSz="496888" eaLnBrk="0" fontAlgn="base" hangingPunct="0">
              <a:spcBef>
                <a:spcPct val="0"/>
              </a:spcBef>
              <a:spcAft>
                <a:spcPct val="0"/>
              </a:spcAft>
              <a:defRPr sz="2000">
                <a:solidFill>
                  <a:schemeClr val="tx1"/>
                </a:solidFill>
                <a:latin typeface="Calibri" pitchFamily="34" charset="0"/>
              </a:defRPr>
            </a:lvl9pPr>
          </a:lstStyle>
          <a:p>
            <a:pPr defTabSz="497937" eaLnBrk="1" fontAlgn="auto" hangingPunct="1">
              <a:spcBef>
                <a:spcPts val="0"/>
              </a:spcBef>
              <a:spcAft>
                <a:spcPts val="0"/>
              </a:spcAft>
              <a:defRPr/>
            </a:pPr>
            <a:endParaRPr lang="it-IT" altLang="it-IT" b="1" dirty="0" smtClean="0">
              <a:latin typeface="Arial" pitchFamily="34" charset="0"/>
              <a:cs typeface="+mn-cs"/>
            </a:endParaRPr>
          </a:p>
          <a:p>
            <a:pPr defTabSz="497937" eaLnBrk="1" fontAlgn="auto" hangingPunct="1">
              <a:spcBef>
                <a:spcPts val="0"/>
              </a:spcBef>
              <a:spcAft>
                <a:spcPts val="0"/>
              </a:spcAft>
              <a:defRPr/>
            </a:pPr>
            <a:endParaRPr lang="it-IT" altLang="it-IT" b="1" dirty="0">
              <a:latin typeface="Arial" pitchFamily="34" charset="0"/>
              <a:cs typeface="+mn-cs"/>
            </a:endParaRPr>
          </a:p>
        </p:txBody>
      </p:sp>
      <p:sp>
        <p:nvSpPr>
          <p:cNvPr id="28677" name="Freeform 10"/>
          <p:cNvSpPr>
            <a:spLocks/>
          </p:cNvSpPr>
          <p:nvPr/>
        </p:nvSpPr>
        <p:spPr bwMode="auto">
          <a:xfrm flipV="1">
            <a:off x="1169988" y="1763713"/>
            <a:ext cx="554037" cy="493712"/>
          </a:xfrm>
          <a:custGeom>
            <a:avLst/>
            <a:gdLst>
              <a:gd name="T0" fmla="*/ 2147483646 w 930"/>
              <a:gd name="T1" fmla="*/ 2147483646 h 413"/>
              <a:gd name="T2" fmla="*/ 2147483646 w 930"/>
              <a:gd name="T3" fmla="*/ 2147483646 h 413"/>
              <a:gd name="T4" fmla="*/ 2147483646 w 930"/>
              <a:gd name="T5" fmla="*/ 2147483646 h 413"/>
              <a:gd name="T6" fmla="*/ 2147483646 w 930"/>
              <a:gd name="T7" fmla="*/ 2147483646 h 413"/>
              <a:gd name="T8" fmla="*/ 2147483646 w 930"/>
              <a:gd name="T9" fmla="*/ 2147483646 h 413"/>
              <a:gd name="T10" fmla="*/ 2147483646 w 930"/>
              <a:gd name="T11" fmla="*/ 2147483646 h 413"/>
              <a:gd name="T12" fmla="*/ 2147483646 w 930"/>
              <a:gd name="T13" fmla="*/ 2147483646 h 413"/>
              <a:gd name="T14" fmla="*/ 2147483646 w 930"/>
              <a:gd name="T15" fmla="*/ 2147483646 h 413"/>
              <a:gd name="T16" fmla="*/ 2147483646 w 930"/>
              <a:gd name="T17" fmla="*/ 2147483646 h 413"/>
              <a:gd name="T18" fmla="*/ 2147483646 w 930"/>
              <a:gd name="T19" fmla="*/ 2147483646 h 413"/>
              <a:gd name="T20" fmla="*/ 2147483646 w 930"/>
              <a:gd name="T21" fmla="*/ 2147483646 h 413"/>
              <a:gd name="T22" fmla="*/ 2147483646 w 930"/>
              <a:gd name="T23" fmla="*/ 2147483646 h 413"/>
              <a:gd name="T24" fmla="*/ 2147483646 w 930"/>
              <a:gd name="T25" fmla="*/ 2147483646 h 413"/>
              <a:gd name="T26" fmla="*/ 2147483646 w 930"/>
              <a:gd name="T27" fmla="*/ 2147483646 h 413"/>
              <a:gd name="T28" fmla="*/ 2147483646 w 930"/>
              <a:gd name="T29" fmla="*/ 2147483646 h 413"/>
              <a:gd name="T30" fmla="*/ 2147483646 w 930"/>
              <a:gd name="T31" fmla="*/ 2147483646 h 413"/>
              <a:gd name="T32" fmla="*/ 2147483646 w 930"/>
              <a:gd name="T33" fmla="*/ 2147483646 h 413"/>
              <a:gd name="T34" fmla="*/ 0 w 930"/>
              <a:gd name="T35" fmla="*/ 2147483646 h 413"/>
              <a:gd name="T36" fmla="*/ 2147483646 w 930"/>
              <a:gd name="T37" fmla="*/ 2147483646 h 413"/>
              <a:gd name="T38" fmla="*/ 2147483646 w 930"/>
              <a:gd name="T39" fmla="*/ 2147483646 h 413"/>
              <a:gd name="T40" fmla="*/ 2147483646 w 930"/>
              <a:gd name="T41" fmla="*/ 2147483646 h 413"/>
              <a:gd name="T42" fmla="*/ 2147483646 w 930"/>
              <a:gd name="T43" fmla="*/ 2147483646 h 413"/>
              <a:gd name="T44" fmla="*/ 2147483646 w 930"/>
              <a:gd name="T45" fmla="*/ 2147483646 h 413"/>
              <a:gd name="T46" fmla="*/ 2147483646 w 930"/>
              <a:gd name="T47" fmla="*/ 2147483646 h 413"/>
              <a:gd name="T48" fmla="*/ 2147483646 w 930"/>
              <a:gd name="T49" fmla="*/ 2147483646 h 413"/>
              <a:gd name="T50" fmla="*/ 2147483646 w 930"/>
              <a:gd name="T51" fmla="*/ 2147483646 h 413"/>
              <a:gd name="T52" fmla="*/ 2147483646 w 930"/>
              <a:gd name="T53" fmla="*/ 2147483646 h 413"/>
              <a:gd name="T54" fmla="*/ 2147483646 w 930"/>
              <a:gd name="T55" fmla="*/ 2147483646 h 413"/>
              <a:gd name="T56" fmla="*/ 2147483646 w 930"/>
              <a:gd name="T57" fmla="*/ 2147483646 h 413"/>
              <a:gd name="T58" fmla="*/ 2147483646 w 930"/>
              <a:gd name="T59" fmla="*/ 2147483646 h 413"/>
              <a:gd name="T60" fmla="*/ 2147483646 w 930"/>
              <a:gd name="T61" fmla="*/ 2147483646 h 413"/>
              <a:gd name="T62" fmla="*/ 2147483646 w 930"/>
              <a:gd name="T63" fmla="*/ 2147483646 h 413"/>
              <a:gd name="T64" fmla="*/ 2147483646 w 930"/>
              <a:gd name="T65" fmla="*/ 2147483646 h 413"/>
              <a:gd name="T66" fmla="*/ 2147483646 w 930"/>
              <a:gd name="T67" fmla="*/ 2147483646 h 413"/>
              <a:gd name="T68" fmla="*/ 2147483646 w 930"/>
              <a:gd name="T69" fmla="*/ 2147483646 h 413"/>
              <a:gd name="T70" fmla="*/ 2147483646 w 930"/>
              <a:gd name="T71" fmla="*/ 2147483646 h 413"/>
              <a:gd name="T72" fmla="*/ 2147483646 w 930"/>
              <a:gd name="T73" fmla="*/ 2147483646 h 413"/>
              <a:gd name="T74" fmla="*/ 2147483646 w 930"/>
              <a:gd name="T75" fmla="*/ 2147483646 h 413"/>
              <a:gd name="T76" fmla="*/ 2147483646 w 930"/>
              <a:gd name="T77" fmla="*/ 2147483646 h 413"/>
              <a:gd name="T78" fmla="*/ 2147483646 w 930"/>
              <a:gd name="T79" fmla="*/ 2147483646 h 413"/>
              <a:gd name="T80" fmla="*/ 2147483646 w 930"/>
              <a:gd name="T81" fmla="*/ 2147483646 h 413"/>
              <a:gd name="T82" fmla="*/ 2147483646 w 930"/>
              <a:gd name="T83" fmla="*/ 2147483646 h 413"/>
              <a:gd name="T84" fmla="*/ 2147483646 w 930"/>
              <a:gd name="T85" fmla="*/ 2147483646 h 413"/>
              <a:gd name="T86" fmla="*/ 2147483646 w 930"/>
              <a:gd name="T87" fmla="*/ 2147483646 h 413"/>
              <a:gd name="T88" fmla="*/ 2147483646 w 930"/>
              <a:gd name="T89" fmla="*/ 2147483646 h 413"/>
              <a:gd name="T90" fmla="*/ 2147483646 w 930"/>
              <a:gd name="T91" fmla="*/ 2147483646 h 413"/>
              <a:gd name="T92" fmla="*/ 2147483646 w 930"/>
              <a:gd name="T93" fmla="*/ 2147483646 h 413"/>
              <a:gd name="T94" fmla="*/ 2147483646 w 930"/>
              <a:gd name="T95" fmla="*/ 2147483646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0"/>
              <a:gd name="T145" fmla="*/ 0 h 413"/>
              <a:gd name="T146" fmla="*/ 930 w 93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0" h="413">
                <a:moveTo>
                  <a:pt x="382" y="0"/>
                </a:moveTo>
                <a:lnTo>
                  <a:pt x="430" y="0"/>
                </a:lnTo>
                <a:lnTo>
                  <a:pt x="482" y="5"/>
                </a:lnTo>
                <a:lnTo>
                  <a:pt x="535" y="15"/>
                </a:lnTo>
                <a:lnTo>
                  <a:pt x="583" y="25"/>
                </a:lnTo>
                <a:lnTo>
                  <a:pt x="629" y="34"/>
                </a:lnTo>
                <a:lnTo>
                  <a:pt x="677" y="48"/>
                </a:lnTo>
                <a:lnTo>
                  <a:pt x="718" y="63"/>
                </a:lnTo>
                <a:lnTo>
                  <a:pt x="759" y="78"/>
                </a:lnTo>
                <a:lnTo>
                  <a:pt x="777" y="87"/>
                </a:lnTo>
                <a:lnTo>
                  <a:pt x="794" y="96"/>
                </a:lnTo>
                <a:lnTo>
                  <a:pt x="812" y="106"/>
                </a:lnTo>
                <a:lnTo>
                  <a:pt x="829" y="116"/>
                </a:lnTo>
                <a:lnTo>
                  <a:pt x="841" y="121"/>
                </a:lnTo>
                <a:lnTo>
                  <a:pt x="859" y="130"/>
                </a:lnTo>
                <a:lnTo>
                  <a:pt x="871" y="144"/>
                </a:lnTo>
                <a:lnTo>
                  <a:pt x="882" y="149"/>
                </a:lnTo>
                <a:lnTo>
                  <a:pt x="894" y="159"/>
                </a:lnTo>
                <a:lnTo>
                  <a:pt x="906" y="169"/>
                </a:lnTo>
                <a:lnTo>
                  <a:pt x="912" y="178"/>
                </a:lnTo>
                <a:lnTo>
                  <a:pt x="917" y="187"/>
                </a:lnTo>
                <a:lnTo>
                  <a:pt x="930" y="197"/>
                </a:lnTo>
                <a:lnTo>
                  <a:pt x="930" y="207"/>
                </a:lnTo>
                <a:lnTo>
                  <a:pt x="930" y="217"/>
                </a:lnTo>
                <a:lnTo>
                  <a:pt x="930" y="226"/>
                </a:lnTo>
                <a:lnTo>
                  <a:pt x="930" y="231"/>
                </a:lnTo>
                <a:lnTo>
                  <a:pt x="930" y="240"/>
                </a:lnTo>
                <a:lnTo>
                  <a:pt x="930" y="250"/>
                </a:lnTo>
                <a:lnTo>
                  <a:pt x="923" y="260"/>
                </a:lnTo>
                <a:lnTo>
                  <a:pt x="917" y="269"/>
                </a:lnTo>
                <a:lnTo>
                  <a:pt x="912" y="274"/>
                </a:lnTo>
                <a:lnTo>
                  <a:pt x="906" y="283"/>
                </a:lnTo>
                <a:lnTo>
                  <a:pt x="900" y="293"/>
                </a:lnTo>
                <a:lnTo>
                  <a:pt x="888" y="298"/>
                </a:lnTo>
                <a:lnTo>
                  <a:pt x="882" y="308"/>
                </a:lnTo>
                <a:lnTo>
                  <a:pt x="871" y="317"/>
                </a:lnTo>
                <a:lnTo>
                  <a:pt x="859" y="322"/>
                </a:lnTo>
                <a:lnTo>
                  <a:pt x="841" y="331"/>
                </a:lnTo>
                <a:lnTo>
                  <a:pt x="829" y="341"/>
                </a:lnTo>
                <a:lnTo>
                  <a:pt x="812" y="346"/>
                </a:lnTo>
                <a:lnTo>
                  <a:pt x="800" y="351"/>
                </a:lnTo>
                <a:lnTo>
                  <a:pt x="771" y="365"/>
                </a:lnTo>
                <a:lnTo>
                  <a:pt x="729" y="375"/>
                </a:lnTo>
                <a:lnTo>
                  <a:pt x="694" y="384"/>
                </a:lnTo>
                <a:lnTo>
                  <a:pt x="653" y="394"/>
                </a:lnTo>
                <a:lnTo>
                  <a:pt x="611" y="404"/>
                </a:lnTo>
                <a:lnTo>
                  <a:pt x="565" y="408"/>
                </a:lnTo>
                <a:lnTo>
                  <a:pt x="518" y="408"/>
                </a:lnTo>
                <a:lnTo>
                  <a:pt x="465" y="413"/>
                </a:lnTo>
                <a:lnTo>
                  <a:pt x="418" y="408"/>
                </a:lnTo>
                <a:lnTo>
                  <a:pt x="365" y="408"/>
                </a:lnTo>
                <a:lnTo>
                  <a:pt x="318" y="404"/>
                </a:lnTo>
                <a:lnTo>
                  <a:pt x="277" y="399"/>
                </a:lnTo>
                <a:lnTo>
                  <a:pt x="236" y="389"/>
                </a:lnTo>
                <a:lnTo>
                  <a:pt x="200" y="379"/>
                </a:lnTo>
                <a:lnTo>
                  <a:pt x="159" y="370"/>
                </a:lnTo>
                <a:lnTo>
                  <a:pt x="129" y="360"/>
                </a:lnTo>
                <a:lnTo>
                  <a:pt x="112" y="351"/>
                </a:lnTo>
                <a:lnTo>
                  <a:pt x="100" y="346"/>
                </a:lnTo>
                <a:lnTo>
                  <a:pt x="89" y="341"/>
                </a:lnTo>
                <a:lnTo>
                  <a:pt x="77" y="331"/>
                </a:lnTo>
                <a:lnTo>
                  <a:pt x="65" y="327"/>
                </a:lnTo>
                <a:lnTo>
                  <a:pt x="53" y="317"/>
                </a:lnTo>
                <a:lnTo>
                  <a:pt x="41" y="312"/>
                </a:lnTo>
                <a:lnTo>
                  <a:pt x="35" y="303"/>
                </a:lnTo>
                <a:lnTo>
                  <a:pt x="24" y="293"/>
                </a:lnTo>
                <a:lnTo>
                  <a:pt x="18" y="288"/>
                </a:lnTo>
                <a:lnTo>
                  <a:pt x="13" y="279"/>
                </a:lnTo>
                <a:lnTo>
                  <a:pt x="6" y="269"/>
                </a:lnTo>
                <a:lnTo>
                  <a:pt x="6" y="265"/>
                </a:lnTo>
                <a:lnTo>
                  <a:pt x="0" y="255"/>
                </a:lnTo>
                <a:lnTo>
                  <a:pt x="0" y="245"/>
                </a:lnTo>
                <a:lnTo>
                  <a:pt x="0" y="235"/>
                </a:lnTo>
                <a:lnTo>
                  <a:pt x="0" y="226"/>
                </a:lnTo>
                <a:lnTo>
                  <a:pt x="0" y="221"/>
                </a:lnTo>
                <a:lnTo>
                  <a:pt x="6" y="212"/>
                </a:lnTo>
                <a:lnTo>
                  <a:pt x="6" y="202"/>
                </a:lnTo>
                <a:lnTo>
                  <a:pt x="13" y="192"/>
                </a:lnTo>
                <a:lnTo>
                  <a:pt x="24" y="187"/>
                </a:lnTo>
                <a:lnTo>
                  <a:pt x="30" y="178"/>
                </a:lnTo>
                <a:lnTo>
                  <a:pt x="35" y="169"/>
                </a:lnTo>
                <a:lnTo>
                  <a:pt x="48" y="159"/>
                </a:lnTo>
                <a:lnTo>
                  <a:pt x="59" y="154"/>
                </a:lnTo>
                <a:lnTo>
                  <a:pt x="71" y="144"/>
                </a:lnTo>
                <a:lnTo>
                  <a:pt x="83" y="140"/>
                </a:lnTo>
                <a:lnTo>
                  <a:pt x="100" y="130"/>
                </a:lnTo>
                <a:lnTo>
                  <a:pt x="112" y="125"/>
                </a:lnTo>
                <a:lnTo>
                  <a:pt x="129" y="116"/>
                </a:lnTo>
                <a:lnTo>
                  <a:pt x="142" y="111"/>
                </a:lnTo>
                <a:lnTo>
                  <a:pt x="183" y="101"/>
                </a:lnTo>
                <a:lnTo>
                  <a:pt x="218" y="87"/>
                </a:lnTo>
                <a:lnTo>
                  <a:pt x="259" y="78"/>
                </a:lnTo>
                <a:lnTo>
                  <a:pt x="301" y="73"/>
                </a:lnTo>
                <a:lnTo>
                  <a:pt x="347" y="63"/>
                </a:lnTo>
                <a:lnTo>
                  <a:pt x="395" y="63"/>
                </a:lnTo>
                <a:lnTo>
                  <a:pt x="441" y="58"/>
                </a:lnTo>
                <a:lnTo>
                  <a:pt x="495" y="58"/>
                </a:lnTo>
                <a:lnTo>
                  <a:pt x="447" y="101"/>
                </a:lnTo>
                <a:lnTo>
                  <a:pt x="400" y="101"/>
                </a:lnTo>
                <a:lnTo>
                  <a:pt x="377" y="101"/>
                </a:lnTo>
                <a:lnTo>
                  <a:pt x="353" y="106"/>
                </a:lnTo>
                <a:lnTo>
                  <a:pt x="330" y="106"/>
                </a:lnTo>
                <a:lnTo>
                  <a:pt x="306" y="106"/>
                </a:lnTo>
                <a:lnTo>
                  <a:pt x="283" y="111"/>
                </a:lnTo>
                <a:lnTo>
                  <a:pt x="265" y="111"/>
                </a:lnTo>
                <a:lnTo>
                  <a:pt x="247" y="116"/>
                </a:lnTo>
                <a:lnTo>
                  <a:pt x="229" y="121"/>
                </a:lnTo>
                <a:lnTo>
                  <a:pt x="212" y="125"/>
                </a:lnTo>
                <a:lnTo>
                  <a:pt x="194" y="130"/>
                </a:lnTo>
                <a:lnTo>
                  <a:pt x="183" y="130"/>
                </a:lnTo>
                <a:lnTo>
                  <a:pt x="159" y="140"/>
                </a:lnTo>
                <a:lnTo>
                  <a:pt x="148" y="144"/>
                </a:lnTo>
                <a:lnTo>
                  <a:pt x="135" y="149"/>
                </a:lnTo>
                <a:lnTo>
                  <a:pt x="112" y="159"/>
                </a:lnTo>
                <a:lnTo>
                  <a:pt x="100" y="169"/>
                </a:lnTo>
                <a:lnTo>
                  <a:pt x="83" y="178"/>
                </a:lnTo>
                <a:lnTo>
                  <a:pt x="71" y="187"/>
                </a:lnTo>
                <a:lnTo>
                  <a:pt x="65" y="192"/>
                </a:lnTo>
                <a:lnTo>
                  <a:pt x="59" y="202"/>
                </a:lnTo>
                <a:lnTo>
                  <a:pt x="53" y="212"/>
                </a:lnTo>
                <a:lnTo>
                  <a:pt x="48" y="221"/>
                </a:lnTo>
                <a:lnTo>
                  <a:pt x="48" y="235"/>
                </a:lnTo>
                <a:lnTo>
                  <a:pt x="48" y="240"/>
                </a:lnTo>
                <a:lnTo>
                  <a:pt x="48" y="245"/>
                </a:lnTo>
                <a:lnTo>
                  <a:pt x="53" y="255"/>
                </a:lnTo>
                <a:lnTo>
                  <a:pt x="53" y="260"/>
                </a:lnTo>
                <a:lnTo>
                  <a:pt x="59" y="269"/>
                </a:lnTo>
                <a:lnTo>
                  <a:pt x="65" y="274"/>
                </a:lnTo>
                <a:lnTo>
                  <a:pt x="71" y="283"/>
                </a:lnTo>
                <a:lnTo>
                  <a:pt x="77" y="288"/>
                </a:lnTo>
                <a:lnTo>
                  <a:pt x="100" y="298"/>
                </a:lnTo>
                <a:lnTo>
                  <a:pt x="118" y="312"/>
                </a:lnTo>
                <a:lnTo>
                  <a:pt x="142" y="322"/>
                </a:lnTo>
                <a:lnTo>
                  <a:pt x="171" y="331"/>
                </a:lnTo>
                <a:lnTo>
                  <a:pt x="200" y="341"/>
                </a:lnTo>
                <a:lnTo>
                  <a:pt x="229" y="351"/>
                </a:lnTo>
                <a:lnTo>
                  <a:pt x="265" y="360"/>
                </a:lnTo>
                <a:lnTo>
                  <a:pt x="301" y="365"/>
                </a:lnTo>
                <a:lnTo>
                  <a:pt x="341" y="370"/>
                </a:lnTo>
                <a:lnTo>
                  <a:pt x="382" y="375"/>
                </a:lnTo>
                <a:lnTo>
                  <a:pt x="424" y="375"/>
                </a:lnTo>
                <a:lnTo>
                  <a:pt x="465" y="375"/>
                </a:lnTo>
                <a:lnTo>
                  <a:pt x="506" y="375"/>
                </a:lnTo>
                <a:lnTo>
                  <a:pt x="547" y="375"/>
                </a:lnTo>
                <a:lnTo>
                  <a:pt x="583" y="370"/>
                </a:lnTo>
                <a:lnTo>
                  <a:pt x="624" y="365"/>
                </a:lnTo>
                <a:lnTo>
                  <a:pt x="659" y="360"/>
                </a:lnTo>
                <a:lnTo>
                  <a:pt x="694" y="351"/>
                </a:lnTo>
                <a:lnTo>
                  <a:pt x="729" y="341"/>
                </a:lnTo>
                <a:lnTo>
                  <a:pt x="759" y="331"/>
                </a:lnTo>
                <a:lnTo>
                  <a:pt x="783" y="322"/>
                </a:lnTo>
                <a:lnTo>
                  <a:pt x="812" y="312"/>
                </a:lnTo>
                <a:lnTo>
                  <a:pt x="829" y="298"/>
                </a:lnTo>
                <a:lnTo>
                  <a:pt x="847" y="283"/>
                </a:lnTo>
                <a:lnTo>
                  <a:pt x="853" y="279"/>
                </a:lnTo>
                <a:lnTo>
                  <a:pt x="859" y="269"/>
                </a:lnTo>
                <a:lnTo>
                  <a:pt x="871" y="265"/>
                </a:lnTo>
                <a:lnTo>
                  <a:pt x="871" y="260"/>
                </a:lnTo>
                <a:lnTo>
                  <a:pt x="871" y="250"/>
                </a:lnTo>
                <a:lnTo>
                  <a:pt x="877" y="245"/>
                </a:lnTo>
                <a:lnTo>
                  <a:pt x="882" y="235"/>
                </a:lnTo>
                <a:lnTo>
                  <a:pt x="882" y="231"/>
                </a:lnTo>
                <a:lnTo>
                  <a:pt x="882" y="221"/>
                </a:lnTo>
                <a:lnTo>
                  <a:pt x="882" y="217"/>
                </a:lnTo>
                <a:lnTo>
                  <a:pt x="871" y="207"/>
                </a:lnTo>
                <a:lnTo>
                  <a:pt x="871" y="197"/>
                </a:lnTo>
                <a:lnTo>
                  <a:pt x="871" y="192"/>
                </a:lnTo>
                <a:lnTo>
                  <a:pt x="859" y="183"/>
                </a:lnTo>
                <a:lnTo>
                  <a:pt x="853" y="178"/>
                </a:lnTo>
                <a:lnTo>
                  <a:pt x="847" y="169"/>
                </a:lnTo>
                <a:lnTo>
                  <a:pt x="841" y="159"/>
                </a:lnTo>
                <a:lnTo>
                  <a:pt x="829" y="149"/>
                </a:lnTo>
                <a:lnTo>
                  <a:pt x="812" y="144"/>
                </a:lnTo>
                <a:lnTo>
                  <a:pt x="806" y="130"/>
                </a:lnTo>
                <a:lnTo>
                  <a:pt x="794" y="125"/>
                </a:lnTo>
                <a:lnTo>
                  <a:pt x="777" y="116"/>
                </a:lnTo>
                <a:lnTo>
                  <a:pt x="764" y="106"/>
                </a:lnTo>
                <a:lnTo>
                  <a:pt x="747" y="101"/>
                </a:lnTo>
                <a:lnTo>
                  <a:pt x="729" y="92"/>
                </a:lnTo>
                <a:lnTo>
                  <a:pt x="712" y="82"/>
                </a:lnTo>
                <a:lnTo>
                  <a:pt x="694" y="73"/>
                </a:lnTo>
                <a:lnTo>
                  <a:pt x="677" y="68"/>
                </a:lnTo>
                <a:lnTo>
                  <a:pt x="659" y="63"/>
                </a:lnTo>
                <a:lnTo>
                  <a:pt x="635" y="53"/>
                </a:lnTo>
                <a:lnTo>
                  <a:pt x="611" y="44"/>
                </a:lnTo>
                <a:lnTo>
                  <a:pt x="589" y="39"/>
                </a:lnTo>
                <a:lnTo>
                  <a:pt x="565" y="34"/>
                </a:lnTo>
                <a:lnTo>
                  <a:pt x="541" y="30"/>
                </a:lnTo>
                <a:lnTo>
                  <a:pt x="518" y="19"/>
                </a:lnTo>
                <a:lnTo>
                  <a:pt x="495" y="15"/>
                </a:lnTo>
                <a:lnTo>
                  <a:pt x="465" y="10"/>
                </a:lnTo>
                <a:lnTo>
                  <a:pt x="441" y="5"/>
                </a:lnTo>
                <a:lnTo>
                  <a:pt x="412" y="0"/>
                </a:lnTo>
                <a:lnTo>
                  <a:pt x="382" y="0"/>
                </a:lnTo>
                <a:close/>
              </a:path>
            </a:pathLst>
          </a:custGeom>
          <a:solidFill>
            <a:srgbClr val="821B4C"/>
          </a:solidFill>
          <a:ln>
            <a:noFill/>
          </a:ln>
          <a:extLst>
            <a:ext uri="{91240B29-F687-4F45-9708-019B960494DF}">
              <a14:hiddenLine xmlns:a14="http://schemas.microsoft.com/office/drawing/2010/main" w="1651" cap="rnd">
                <a:solidFill>
                  <a:srgbClr val="000000"/>
                </a:solidFill>
                <a:prstDash val="solid"/>
                <a:round/>
                <a:headEnd/>
                <a:tailEnd/>
              </a14:hiddenLine>
            </a:ext>
          </a:extLst>
        </p:spPr>
        <p:txBody>
          <a:bodyPr/>
          <a:lstStyle/>
          <a:p>
            <a:endParaRPr lang="en-GB"/>
          </a:p>
        </p:txBody>
      </p:sp>
      <p:sp>
        <p:nvSpPr>
          <p:cNvPr id="6" name="CasellaDiTesto 5"/>
          <p:cNvSpPr txBox="1"/>
          <p:nvPr/>
        </p:nvSpPr>
        <p:spPr>
          <a:xfrm>
            <a:off x="1243013" y="1763713"/>
            <a:ext cx="368300" cy="400050"/>
          </a:xfrm>
          <a:prstGeom prst="rect">
            <a:avLst/>
          </a:prstGeom>
        </p:spPr>
        <p:txBody>
          <a:bodyPr>
            <a:spAutoFit/>
          </a:bodyPr>
          <a:lstStyle/>
          <a:p>
            <a:pPr defTabSz="497937" eaLnBrk="1" fontAlgn="auto" hangingPunct="1">
              <a:spcBef>
                <a:spcPts val="0"/>
              </a:spcBef>
              <a:spcAft>
                <a:spcPts val="0"/>
              </a:spcAft>
              <a:defRPr/>
            </a:pPr>
            <a:r>
              <a:rPr lang="it-IT" dirty="0">
                <a:solidFill>
                  <a:schemeClr val="tx1">
                    <a:lumMod val="65000"/>
                    <a:lumOff val="35000"/>
                  </a:schemeClr>
                </a:solidFill>
                <a:latin typeface="Segoe Print" panose="02000600000000000000" pitchFamily="2" charset="0"/>
              </a:rPr>
              <a:t>6</a:t>
            </a:r>
            <a:endParaRPr lang="it-IT" dirty="0">
              <a:solidFill>
                <a:schemeClr val="tx1">
                  <a:lumMod val="65000"/>
                  <a:lumOff val="35000"/>
                </a:schemeClr>
              </a:solidFill>
              <a:latin typeface="Segoe Print" panose="02000600000000000000" pitchFamily="2" charset="0"/>
              <a:cs typeface="+mn-cs"/>
            </a:endParaRPr>
          </a:p>
        </p:txBody>
      </p:sp>
      <p:sp>
        <p:nvSpPr>
          <p:cNvPr id="28679" name="CasellaDiTesto 3"/>
          <p:cNvSpPr txBox="1">
            <a:spLocks noChangeArrowheads="1"/>
          </p:cNvSpPr>
          <p:nvPr/>
        </p:nvSpPr>
        <p:spPr bwMode="auto">
          <a:xfrm>
            <a:off x="125413" y="2274888"/>
            <a:ext cx="2663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eaLnBrk="1" hangingPunct="1"/>
            <a:r>
              <a:rPr lang="it-IT" altLang="it-IT" b="1">
                <a:solidFill>
                  <a:srgbClr val="821B4C"/>
                </a:solidFill>
                <a:ea typeface="MS PGothic" panose="020B0600070205080204" pitchFamily="34" charset="-128"/>
              </a:rPr>
              <a:t>Coordinatore della sicurezza in fase di progettazione ed esecuzione </a:t>
            </a:r>
            <a:endParaRPr lang="it-IT" altLang="it-IT"/>
          </a:p>
        </p:txBody>
      </p:sp>
      <p:sp>
        <p:nvSpPr>
          <p:cNvPr id="8" name="CasellaDiTesto 7"/>
          <p:cNvSpPr txBox="1"/>
          <p:nvPr/>
        </p:nvSpPr>
        <p:spPr>
          <a:xfrm>
            <a:off x="214313" y="3602038"/>
            <a:ext cx="2755900" cy="1384300"/>
          </a:xfrm>
          <a:prstGeom prst="rect">
            <a:avLst/>
          </a:prstGeom>
        </p:spPr>
        <p:txBody>
          <a:bodyPr>
            <a:spAutoFit/>
          </a:bodyPr>
          <a:lstStyle/>
          <a:p>
            <a:pPr>
              <a:defRPr/>
            </a:pPr>
            <a:r>
              <a:rPr lang="it-IT" sz="1400" dirty="0">
                <a:solidFill>
                  <a:schemeClr val="tx1">
                    <a:lumMod val="65000"/>
                    <a:lumOff val="35000"/>
                  </a:schemeClr>
                </a:solidFill>
                <a:latin typeface="+mn-lt"/>
                <a:ea typeface="ＭＳ Ｐゴシック"/>
                <a:cs typeface="+mn-cs"/>
              </a:rPr>
              <a:t>Soggetto in possesso dei requisiti abilitativi/formativi e di esperienza</a:t>
            </a:r>
          </a:p>
          <a:p>
            <a:pPr>
              <a:defRPr/>
            </a:pPr>
            <a:r>
              <a:rPr lang="it-IT" sz="1400" dirty="0">
                <a:solidFill>
                  <a:schemeClr val="tx1">
                    <a:lumMod val="65000"/>
                    <a:lumOff val="35000"/>
                  </a:schemeClr>
                </a:solidFill>
                <a:latin typeface="+mn-lt"/>
                <a:ea typeface="ＭＳ Ｐゴシック"/>
                <a:cs typeface="+mn-cs"/>
              </a:rPr>
              <a:t>richiesti dall’art. 98 del </a:t>
            </a:r>
            <a:r>
              <a:rPr lang="it-IT" sz="1400" dirty="0" err="1">
                <a:solidFill>
                  <a:schemeClr val="tx1">
                    <a:lumMod val="65000"/>
                    <a:lumOff val="35000"/>
                  </a:schemeClr>
                </a:solidFill>
                <a:latin typeface="+mn-lt"/>
                <a:ea typeface="ＭＳ Ｐゴシック"/>
                <a:cs typeface="+mn-cs"/>
              </a:rPr>
              <a:t>Dlgs</a:t>
            </a:r>
            <a:r>
              <a:rPr lang="it-IT" sz="1400" dirty="0">
                <a:solidFill>
                  <a:schemeClr val="tx1">
                    <a:lumMod val="65000"/>
                    <a:lumOff val="35000"/>
                  </a:schemeClr>
                </a:solidFill>
                <a:latin typeface="+mn-lt"/>
                <a:ea typeface="ＭＳ Ｐゴシック"/>
                <a:cs typeface="+mn-cs"/>
              </a:rPr>
              <a:t> n. 81/2008 incaricato dal committente o dal responsabile dei lavori</a:t>
            </a:r>
          </a:p>
        </p:txBody>
      </p:sp>
      <p:sp>
        <p:nvSpPr>
          <p:cNvPr id="3" name="CasellaDiTesto 2"/>
          <p:cNvSpPr txBox="1"/>
          <p:nvPr/>
        </p:nvSpPr>
        <p:spPr>
          <a:xfrm>
            <a:off x="3584575" y="1949450"/>
            <a:ext cx="6337300" cy="4186238"/>
          </a:xfrm>
          <a:prstGeom prst="rect">
            <a:avLst/>
          </a:prstGeom>
        </p:spPr>
        <p:txBody>
          <a:bodyPr>
            <a:spAutoFit/>
          </a:bodyPr>
          <a:lstStyle/>
          <a:p>
            <a:pPr>
              <a:defRPr/>
            </a:pPr>
            <a:r>
              <a:rPr lang="it-IT" sz="1400" dirty="0">
                <a:solidFill>
                  <a:schemeClr val="tx1">
                    <a:lumMod val="65000"/>
                    <a:lumOff val="35000"/>
                  </a:schemeClr>
                </a:solidFill>
                <a:latin typeface="+mn-lt"/>
                <a:ea typeface="ＭＳ Ｐゴシック"/>
                <a:cs typeface="+mn-cs"/>
              </a:rPr>
              <a:t>Attività previste per il Coordinatore della Sicurezza in fase di Progettazione (CSP):</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redazione del piano di sicurezza e coordinamento (PSC);</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Predisposizione del fascicolo con le caratteristiche dell’opera, contenente le informazioni utili ai fini della prevenzione e della protezione dai rischi cui sono esposti i lavoratori.</a:t>
            </a:r>
          </a:p>
          <a:p>
            <a:pPr>
              <a:defRPr/>
            </a:pPr>
            <a:endParaRPr lang="it-IT" sz="1400" dirty="0">
              <a:solidFill>
                <a:schemeClr val="tx1">
                  <a:lumMod val="65000"/>
                  <a:lumOff val="35000"/>
                </a:schemeClr>
              </a:solidFill>
              <a:latin typeface="+mn-lt"/>
              <a:ea typeface="ＭＳ Ｐゴシック"/>
              <a:cs typeface="+mn-cs"/>
            </a:endParaRPr>
          </a:p>
          <a:p>
            <a:pPr>
              <a:defRPr/>
            </a:pPr>
            <a:r>
              <a:rPr lang="it-IT" sz="1400" dirty="0">
                <a:solidFill>
                  <a:schemeClr val="tx1">
                    <a:lumMod val="65000"/>
                    <a:lumOff val="35000"/>
                  </a:schemeClr>
                </a:solidFill>
                <a:latin typeface="+mn-lt"/>
                <a:ea typeface="ＭＳ Ｐゴシック"/>
                <a:cs typeface="+mn-cs"/>
              </a:rPr>
              <a:t>Attività previste per il Coordinatore della Sicurezza in fase di esecuzione (CSE): </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vigilanza in cantiere;</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verifica del POS;</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aggiornamento del PSC;</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organizzazione della cooperazione e coordinamento delle imprese e lavoratori autonomi e reciproca di informazione;</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coinvolgimento del Rappresentante dei Lavoratori (RLS);</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segnalazione delle inosservanze al committente, dalla contestazione scritta alla comunicazione di inadempienza agli organi di vigilanza;</a:t>
            </a:r>
          </a:p>
          <a:p>
            <a:pPr marL="285750" indent="-285750">
              <a:buFont typeface="Arial" panose="020B0604020202020204" pitchFamily="34" charset="0"/>
              <a:buChar char="•"/>
              <a:defRPr/>
            </a:pPr>
            <a:r>
              <a:rPr lang="it-IT" sz="1400" dirty="0">
                <a:solidFill>
                  <a:schemeClr val="tx1">
                    <a:lumMod val="65000"/>
                    <a:lumOff val="35000"/>
                  </a:schemeClr>
                </a:solidFill>
                <a:latin typeface="+mn-lt"/>
                <a:ea typeface="ＭＳ Ｐゴシック"/>
                <a:cs typeface="+mn-cs"/>
              </a:rPr>
              <a:t>eventuale sospensione dei lavori in caso di pericolo grave e imminente.</a:t>
            </a:r>
          </a:p>
          <a:p>
            <a:pPr>
              <a:defRPr/>
            </a:pPr>
            <a:endParaRPr lang="it-IT" sz="1400" dirty="0">
              <a:solidFill>
                <a:schemeClr val="tx1">
                  <a:lumMod val="65000"/>
                  <a:lumOff val="35000"/>
                </a:schemeClr>
              </a:solidFill>
              <a:latin typeface="+mn-lt"/>
              <a:ea typeface="ＭＳ Ｐゴシック"/>
              <a:cs typeface="+mn-cs"/>
            </a:endParaRPr>
          </a:p>
          <a:p>
            <a:pPr marL="285750" indent="-285750">
              <a:buFont typeface="Arial" panose="020B0604020202020204" pitchFamily="34" charset="0"/>
              <a:buChar char="•"/>
              <a:defRPr/>
            </a:pPr>
            <a:endParaRPr lang="it-IT" sz="1400" dirty="0">
              <a:solidFill>
                <a:schemeClr val="tx1">
                  <a:lumMod val="65000"/>
                  <a:lumOff val="35000"/>
                </a:schemeClr>
              </a:solidFill>
              <a:latin typeface="+mn-lt"/>
              <a:ea typeface="ＭＳ Ｐゴシック"/>
              <a:cs typeface="+mn-cs"/>
            </a:endParaRPr>
          </a:p>
          <a:p>
            <a:pPr marL="285750" indent="-285750">
              <a:buFont typeface="Arial" panose="020B0604020202020204" pitchFamily="34" charset="0"/>
              <a:buChar char="•"/>
              <a:defRPr/>
            </a:pPr>
            <a:endParaRPr lang="it-IT" sz="1400" dirty="0">
              <a:solidFill>
                <a:schemeClr val="tx1">
                  <a:lumMod val="65000"/>
                  <a:lumOff val="35000"/>
                </a:schemeClr>
              </a:solidFill>
              <a:latin typeface="+mn-lt"/>
              <a:ea typeface="ＭＳ Ｐゴシック"/>
              <a:cs typeface="+mn-cs"/>
            </a:endParaRPr>
          </a:p>
        </p:txBody>
      </p:sp>
      <p:sp>
        <p:nvSpPr>
          <p:cNvPr id="17" name="Titolo 3"/>
          <p:cNvSpPr txBox="1">
            <a:spLocks/>
          </p:cNvSpPr>
          <p:nvPr/>
        </p:nvSpPr>
        <p:spPr bwMode="auto">
          <a:xfrm>
            <a:off x="1458342" y="438597"/>
            <a:ext cx="84248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7" tIns="49794" rIns="99587" bIns="49794"/>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eaLnBrk="1" hangingPunct="1">
              <a:lnSpc>
                <a:spcPts val="2000"/>
              </a:lnSpc>
              <a:defRPr/>
            </a:pPr>
            <a:r>
              <a:rPr lang="it-IT" altLang="it-IT" sz="1800" b="1" i="1" dirty="0" smtClean="0">
                <a:solidFill>
                  <a:schemeClr val="tx2">
                    <a:lumMod val="75000"/>
                  </a:schemeClr>
                </a:solidFill>
                <a:cs typeface="Calibri" panose="020F0502020204030204" pitchFamily="34" charset="0"/>
              </a:rPr>
              <a:t>Servizi Professionali di Progettazione e verifica della progettazione di opere di Ingegneria Civile e industriale (7/7)</a:t>
            </a:r>
          </a:p>
          <a:p>
            <a:pPr eaLnBrk="1" hangingPunct="1">
              <a:lnSpc>
                <a:spcPts val="2000"/>
              </a:lnSpc>
              <a:defRPr/>
            </a:pPr>
            <a:r>
              <a:rPr lang="it-IT" altLang="it-IT" sz="1800" i="1" dirty="0" smtClean="0">
                <a:solidFill>
                  <a:schemeClr val="tx2">
                    <a:lumMod val="75000"/>
                  </a:schemeClr>
                </a:solidFill>
                <a:cs typeface="Calibri" panose="020F0502020204030204" pitchFamily="34" charset="0"/>
              </a:rPr>
              <a:t>Focus Coordinatore della sicurezza</a:t>
            </a:r>
          </a:p>
        </p:txBody>
      </p:sp>
    </p:spTree>
    <p:extLst>
      <p:ext uri="{BB962C8B-B14F-4D97-AF65-F5344CB8AC3E}">
        <p14:creationId xmlns:p14="http://schemas.microsoft.com/office/powerpoint/2010/main" val="1491405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arrotondato 34"/>
          <p:cNvSpPr/>
          <p:nvPr/>
        </p:nvSpPr>
        <p:spPr>
          <a:xfrm>
            <a:off x="7939088" y="2263775"/>
            <a:ext cx="2165350" cy="4252913"/>
          </a:xfrm>
          <a:prstGeom prst="round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lstStyle/>
          <a:p>
            <a:pPr algn="ctr">
              <a:defRPr/>
            </a:pPr>
            <a:r>
              <a:rPr lang="it-IT" sz="1100" b="1" i="1" u="sng" dirty="0">
                <a:solidFill>
                  <a:schemeClr val="tx2">
                    <a:lumMod val="75000"/>
                  </a:schemeClr>
                </a:solidFill>
              </a:rPr>
              <a:t>Attori della produzione</a:t>
            </a:r>
          </a:p>
        </p:txBody>
      </p:sp>
      <p:sp>
        <p:nvSpPr>
          <p:cNvPr id="18435" name="Titolo 3"/>
          <p:cNvSpPr txBox="1">
            <a:spLocks/>
          </p:cNvSpPr>
          <p:nvPr/>
        </p:nvSpPr>
        <p:spPr bwMode="auto">
          <a:xfrm>
            <a:off x="1482278" y="512192"/>
            <a:ext cx="8616950" cy="892175"/>
          </a:xfrm>
          <a:prstGeom prst="rect">
            <a:avLst/>
          </a:prstGeom>
        </p:spPr>
        <p:txBody>
          <a:bodyPr lIns="113599" tIns="56800" rIns="113599" bIns="56800"/>
          <a:lstStyle>
            <a:defPPr>
              <a:defRPr lang="en-US"/>
            </a:defPPr>
            <a:lvl1pPr marL="0" marR="0" lvl="0" indent="0" defTabSz="424889" latinLnBrk="0">
              <a:lnSpc>
                <a:spcPts val="2565"/>
              </a:lnSpc>
              <a:buClrTx/>
              <a:buSzTx/>
              <a:buFontTx/>
              <a:buNone/>
              <a:tabLst/>
              <a:defRPr sz="2400" b="1">
                <a:solidFill>
                  <a:srgbClr val="004288"/>
                </a:solidFill>
                <a:latin typeface="Calibri"/>
                <a:cs typeface="Calibri"/>
              </a:defRPr>
            </a:lvl1pPr>
            <a:lvl2pPr defTabSz="424889">
              <a:lnSpc>
                <a:spcPts val="2983"/>
              </a:lnSpc>
              <a:defRPr sz="2822" b="1">
                <a:solidFill>
                  <a:srgbClr val="004276"/>
                </a:solidFill>
                <a:cs typeface="Calibri" panose="020F0502020204030204" pitchFamily="34" charset="0"/>
              </a:defRPr>
            </a:lvl2pPr>
            <a:lvl3pPr defTabSz="424889">
              <a:lnSpc>
                <a:spcPts val="2983"/>
              </a:lnSpc>
              <a:defRPr sz="2822" b="1">
                <a:solidFill>
                  <a:srgbClr val="004276"/>
                </a:solidFill>
                <a:cs typeface="Calibri" panose="020F0502020204030204" pitchFamily="34" charset="0"/>
              </a:defRPr>
            </a:lvl3pPr>
            <a:lvl4pPr defTabSz="424889">
              <a:lnSpc>
                <a:spcPts val="2983"/>
              </a:lnSpc>
              <a:defRPr sz="2822" b="1">
                <a:solidFill>
                  <a:srgbClr val="004276"/>
                </a:solidFill>
                <a:cs typeface="Calibri" panose="020F0502020204030204" pitchFamily="34" charset="0"/>
              </a:defRPr>
            </a:lvl4pPr>
            <a:lvl5pPr defTabSz="424889">
              <a:lnSpc>
                <a:spcPts val="2983"/>
              </a:lnSpc>
              <a:defRPr sz="2822" b="1">
                <a:solidFill>
                  <a:srgbClr val="004276"/>
                </a:solidFill>
                <a:cs typeface="Calibri" panose="020F0502020204030204" pitchFamily="34" charset="0"/>
              </a:defRPr>
            </a:lvl5pPr>
            <a:lvl6pPr marL="390952" defTabSz="424889" fontAlgn="base">
              <a:lnSpc>
                <a:spcPts val="2983"/>
              </a:lnSpc>
              <a:spcBef>
                <a:spcPct val="0"/>
              </a:spcBef>
              <a:spcAft>
                <a:spcPct val="0"/>
              </a:spcAft>
              <a:defRPr sz="2822" b="1">
                <a:solidFill>
                  <a:srgbClr val="004276"/>
                </a:solidFill>
                <a:ea typeface="Calibri" panose="020F0502020204030204" pitchFamily="34" charset="0"/>
                <a:cs typeface="Calibri" panose="020F0502020204030204" pitchFamily="34" charset="0"/>
              </a:defRPr>
            </a:lvl6pPr>
            <a:lvl7pPr marL="781903" defTabSz="424889" fontAlgn="base">
              <a:lnSpc>
                <a:spcPts val="2983"/>
              </a:lnSpc>
              <a:spcBef>
                <a:spcPct val="0"/>
              </a:spcBef>
              <a:spcAft>
                <a:spcPct val="0"/>
              </a:spcAft>
              <a:defRPr sz="2822" b="1">
                <a:solidFill>
                  <a:srgbClr val="004276"/>
                </a:solidFill>
                <a:ea typeface="Calibri" panose="020F0502020204030204" pitchFamily="34" charset="0"/>
                <a:cs typeface="Calibri" panose="020F0502020204030204" pitchFamily="34" charset="0"/>
              </a:defRPr>
            </a:lvl7pPr>
            <a:lvl8pPr marL="1172855" defTabSz="424889" fontAlgn="base">
              <a:lnSpc>
                <a:spcPts val="2983"/>
              </a:lnSpc>
              <a:spcBef>
                <a:spcPct val="0"/>
              </a:spcBef>
              <a:spcAft>
                <a:spcPct val="0"/>
              </a:spcAft>
              <a:defRPr sz="2822" b="1">
                <a:solidFill>
                  <a:srgbClr val="004276"/>
                </a:solidFill>
                <a:ea typeface="Calibri" panose="020F0502020204030204" pitchFamily="34" charset="0"/>
                <a:cs typeface="Calibri" panose="020F0502020204030204" pitchFamily="34" charset="0"/>
              </a:defRPr>
            </a:lvl8pPr>
            <a:lvl9pPr marL="1563807" defTabSz="424889" fontAlgn="base">
              <a:lnSpc>
                <a:spcPts val="2983"/>
              </a:lnSpc>
              <a:spcBef>
                <a:spcPct val="0"/>
              </a:spcBef>
              <a:spcAft>
                <a:spcPct val="0"/>
              </a:spcAft>
              <a:defRPr sz="2822" b="1">
                <a:solidFill>
                  <a:srgbClr val="004276"/>
                </a:solidFill>
                <a:ea typeface="Calibri" panose="020F0502020204030204" pitchFamily="34" charset="0"/>
                <a:cs typeface="Calibri" panose="020F0502020204030204" pitchFamily="34" charset="0"/>
              </a:defRPr>
            </a:lvl9pPr>
          </a:lstStyle>
          <a:p>
            <a:r>
              <a:rPr lang="it-IT" altLang="it-IT" dirty="0" smtClean="0"/>
              <a:t>Il processo </a:t>
            </a:r>
            <a:r>
              <a:rPr lang="it-IT" altLang="it-IT" dirty="0"/>
              <a:t>ai fini della realizzazione di opere </a:t>
            </a:r>
            <a:r>
              <a:rPr lang="it-IT" altLang="it-IT" dirty="0" smtClean="0"/>
              <a:t>pubbliche</a:t>
            </a:r>
            <a:endParaRPr lang="it-IT" altLang="it-IT" dirty="0"/>
          </a:p>
        </p:txBody>
      </p:sp>
      <p:sp>
        <p:nvSpPr>
          <p:cNvPr id="27" name="CasellaDiTesto 22"/>
          <p:cNvSpPr txBox="1">
            <a:spLocks noChangeArrowheads="1"/>
          </p:cNvSpPr>
          <p:nvPr/>
        </p:nvSpPr>
        <p:spPr bwMode="auto">
          <a:xfrm>
            <a:off x="593725" y="1548383"/>
            <a:ext cx="9505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just" eaLnBrk="1" hangingPunct="1">
              <a:defRPr/>
            </a:pPr>
            <a:r>
              <a:rPr lang="it-IT" altLang="it-IT" sz="1400" dirty="0">
                <a:solidFill>
                  <a:schemeClr val="tx2"/>
                </a:solidFill>
                <a:cs typeface="+mn-cs"/>
              </a:rPr>
              <a:t>Di seguito è illustrato il processo ai fini della realizzazione dell’opere pubbliche con i corrispondenti attori che intervengono nel processo.  </a:t>
            </a:r>
          </a:p>
          <a:p>
            <a:pPr algn="just" eaLnBrk="1" hangingPunct="1">
              <a:defRPr/>
            </a:pPr>
            <a:endParaRPr lang="it-IT" altLang="it-IT" sz="1400" b="1" i="1" dirty="0">
              <a:solidFill>
                <a:schemeClr val="bg1">
                  <a:lumMod val="50000"/>
                </a:schemeClr>
              </a:solidFill>
              <a:ea typeface="MS PGothic" panose="020B0600070205080204" pitchFamily="34" charset="-128"/>
            </a:endParaRPr>
          </a:p>
        </p:txBody>
      </p:sp>
      <p:sp>
        <p:nvSpPr>
          <p:cNvPr id="18437" name="TextBox 17"/>
          <p:cNvSpPr txBox="1">
            <a:spLocks noChangeArrowheads="1"/>
          </p:cNvSpPr>
          <p:nvPr/>
        </p:nvSpPr>
        <p:spPr bwMode="auto">
          <a:xfrm>
            <a:off x="407988" y="4933950"/>
            <a:ext cx="1585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p>
            <a:pPr algn="ctr"/>
            <a:r>
              <a:rPr lang="en-GB" altLang="it-IT" sz="1600" b="1" noProof="1">
                <a:solidFill>
                  <a:schemeClr val="accent1">
                    <a:lumMod val="50000"/>
                  </a:schemeClr>
                </a:solidFill>
              </a:rPr>
              <a:t>FASE 1 Progettazione dell’Opera</a:t>
            </a:r>
          </a:p>
        </p:txBody>
      </p:sp>
      <p:sp>
        <p:nvSpPr>
          <p:cNvPr id="18438" name="Rettangolo 15"/>
          <p:cNvSpPr>
            <a:spLocks noChangeArrowheads="1"/>
          </p:cNvSpPr>
          <p:nvPr/>
        </p:nvSpPr>
        <p:spPr bwMode="auto">
          <a:xfrm>
            <a:off x="490538" y="3300413"/>
            <a:ext cx="149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it-IT" sz="1600" b="1" noProof="1">
                <a:solidFill>
                  <a:schemeClr val="accent1">
                    <a:lumMod val="50000"/>
                  </a:schemeClr>
                </a:solidFill>
              </a:rPr>
              <a:t>FASE 2 Validazione del Progetto</a:t>
            </a:r>
          </a:p>
        </p:txBody>
      </p:sp>
      <p:pic>
        <p:nvPicPr>
          <p:cNvPr id="18439" name="Immagin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4719638"/>
            <a:ext cx="1619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magine 19"/>
          <p:cNvPicPr>
            <a:picLocks noChangeAspect="1"/>
          </p:cNvPicPr>
          <p:nvPr/>
        </p:nvPicPr>
        <p:blipFill>
          <a:blip r:embed="rId3">
            <a:extLst>
              <a:ext uri="{28A0092B-C50C-407E-A947-70E740481C1C}">
                <a14:useLocalDpi xmlns:a14="http://schemas.microsoft.com/office/drawing/2010/main" val="0"/>
              </a:ext>
            </a:extLst>
          </a:blip>
          <a:srcRect t="29346"/>
          <a:stretch>
            <a:fillRect/>
          </a:stretch>
        </p:blipFill>
        <p:spPr bwMode="auto">
          <a:xfrm>
            <a:off x="1927225" y="3394075"/>
            <a:ext cx="15478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magine 20"/>
          <p:cNvPicPr>
            <a:picLocks noChangeAspect="1"/>
          </p:cNvPicPr>
          <p:nvPr/>
        </p:nvPicPr>
        <p:blipFill>
          <a:blip r:embed="rId4">
            <a:extLst>
              <a:ext uri="{28A0092B-C50C-407E-A947-70E740481C1C}">
                <a14:useLocalDpi xmlns:a14="http://schemas.microsoft.com/office/drawing/2010/main" val="0"/>
              </a:ext>
            </a:extLst>
          </a:blip>
          <a:srcRect l="8426" t="13251" r="14476" b="11327"/>
          <a:stretch>
            <a:fillRect/>
          </a:stretch>
        </p:blipFill>
        <p:spPr bwMode="auto">
          <a:xfrm>
            <a:off x="1927225" y="2278063"/>
            <a:ext cx="15478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rot="16200000">
            <a:off x="2874185" y="4912613"/>
            <a:ext cx="2477422" cy="731221"/>
          </a:xfrm>
          <a:prstGeom prst="rect">
            <a:avLst/>
          </a:prstGeom>
          <a:solidFill>
            <a:schemeClr val="bg1">
              <a:lumMod val="75000"/>
            </a:schemeClr>
          </a:solidFill>
          <a:ln>
            <a:solidFill>
              <a:schemeClr val="bg1">
                <a:lumMod val="50000"/>
              </a:schemeClr>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altLang="it-IT" sz="1500" b="1" i="1" dirty="0">
                <a:solidFill>
                  <a:schemeClr val="bg1"/>
                </a:solidFill>
                <a:cs typeface="Calibri" panose="020F0502020204030204" pitchFamily="34" charset="0"/>
              </a:rPr>
              <a:t>Progetto di Fattibilità Tecnica ed Economica (PFTE)</a:t>
            </a:r>
          </a:p>
        </p:txBody>
      </p:sp>
      <p:sp>
        <p:nvSpPr>
          <p:cNvPr id="23" name="Rettangolo arrotondato 22"/>
          <p:cNvSpPr/>
          <p:nvPr/>
        </p:nvSpPr>
        <p:spPr>
          <a:xfrm>
            <a:off x="3546499" y="3349675"/>
            <a:ext cx="4248473" cy="677203"/>
          </a:xfrm>
          <a:prstGeom prst="roundRect">
            <a:avLst/>
          </a:prstGeom>
          <a:solidFill>
            <a:schemeClr val="bg1">
              <a:lumMod val="65000"/>
            </a:schemeClr>
          </a:solidFill>
          <a:ln>
            <a:solidFill>
              <a:schemeClr val="bg1">
                <a:lumMod val="50000"/>
              </a:schemeClr>
            </a:solidFill>
          </a:ln>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1800" b="1" i="1" dirty="0"/>
              <a:t>Verifica della progettazione</a:t>
            </a:r>
          </a:p>
        </p:txBody>
      </p:sp>
      <p:sp>
        <p:nvSpPr>
          <p:cNvPr id="26" name="Triangolo isoscele 25"/>
          <p:cNvSpPr/>
          <p:nvPr/>
        </p:nvSpPr>
        <p:spPr>
          <a:xfrm>
            <a:off x="3576979" y="2272759"/>
            <a:ext cx="4217993" cy="981742"/>
          </a:xfrm>
          <a:prstGeom prst="triangle">
            <a:avLst>
              <a:gd name="adj" fmla="val 51227"/>
            </a:avLst>
          </a:prstGeom>
          <a:solidFill>
            <a:schemeClr val="bg1">
              <a:lumMod val="50000"/>
            </a:schemeClr>
          </a:solidFill>
          <a:ln>
            <a:solidFill>
              <a:schemeClr val="bg1">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i="1" dirty="0"/>
              <a:t>Esecuzione dell’opera</a:t>
            </a:r>
          </a:p>
          <a:p>
            <a:pPr algn="ctr">
              <a:defRPr/>
            </a:pPr>
            <a:endParaRPr lang="it-IT" b="1" i="1" dirty="0"/>
          </a:p>
        </p:txBody>
      </p:sp>
      <p:sp>
        <p:nvSpPr>
          <p:cNvPr id="29" name="Rettangolo 28"/>
          <p:cNvSpPr/>
          <p:nvPr/>
        </p:nvSpPr>
        <p:spPr>
          <a:xfrm rot="16200000">
            <a:off x="4452534" y="4911898"/>
            <a:ext cx="2478851" cy="731223"/>
          </a:xfrm>
          <a:prstGeom prst="rect">
            <a:avLst/>
          </a:prstGeom>
          <a:solidFill>
            <a:schemeClr val="bg1">
              <a:lumMod val="75000"/>
            </a:schemeClr>
          </a:solidFill>
          <a:ln>
            <a:solidFill>
              <a:schemeClr val="bg1">
                <a:lumMod val="50000"/>
              </a:schemeClr>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altLang="it-IT" sz="1500" b="1" i="1" dirty="0">
                <a:solidFill>
                  <a:schemeClr val="bg1"/>
                </a:solidFill>
                <a:cs typeface="Calibri" panose="020F0502020204030204" pitchFamily="34" charset="0"/>
              </a:rPr>
              <a:t>Progetto definitivo</a:t>
            </a:r>
          </a:p>
        </p:txBody>
      </p:sp>
      <p:sp>
        <p:nvSpPr>
          <p:cNvPr id="30" name="Rettangolo 29"/>
          <p:cNvSpPr/>
          <p:nvPr/>
        </p:nvSpPr>
        <p:spPr>
          <a:xfrm rot="16200000">
            <a:off x="5968138" y="4904023"/>
            <a:ext cx="2494600" cy="731223"/>
          </a:xfrm>
          <a:prstGeom prst="rect">
            <a:avLst/>
          </a:prstGeom>
          <a:solidFill>
            <a:schemeClr val="bg1">
              <a:lumMod val="75000"/>
            </a:schemeClr>
          </a:solidFill>
          <a:ln>
            <a:solidFill>
              <a:schemeClr val="bg1">
                <a:lumMod val="50000"/>
              </a:schemeClr>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altLang="it-IT" sz="1500" b="1" i="1" dirty="0">
                <a:solidFill>
                  <a:schemeClr val="bg1"/>
                </a:solidFill>
                <a:cs typeface="Calibri" panose="020F0502020204030204" pitchFamily="34" charset="0"/>
              </a:rPr>
              <a:t>Progetto esecutivo</a:t>
            </a:r>
          </a:p>
        </p:txBody>
      </p:sp>
      <p:sp>
        <p:nvSpPr>
          <p:cNvPr id="18457" name="Rettangolo 30"/>
          <p:cNvSpPr>
            <a:spLocks noChangeArrowheads="1"/>
          </p:cNvSpPr>
          <p:nvPr/>
        </p:nvSpPr>
        <p:spPr bwMode="auto">
          <a:xfrm>
            <a:off x="454025" y="2544763"/>
            <a:ext cx="149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it-IT" sz="1600" b="1" noProof="1">
                <a:solidFill>
                  <a:schemeClr val="accent1">
                    <a:lumMod val="50000"/>
                  </a:schemeClr>
                </a:solidFill>
              </a:rPr>
              <a:t>FASE 3 Esecuzione</a:t>
            </a:r>
          </a:p>
        </p:txBody>
      </p:sp>
      <p:sp>
        <p:nvSpPr>
          <p:cNvPr id="28" name="Rettangolo arrotondato 27"/>
          <p:cNvSpPr/>
          <p:nvPr/>
        </p:nvSpPr>
        <p:spPr>
          <a:xfrm>
            <a:off x="8032750" y="2778125"/>
            <a:ext cx="1957388" cy="490538"/>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sz="1200" b="1" i="1" dirty="0">
                <a:solidFill>
                  <a:schemeClr val="bg1"/>
                </a:solidFill>
              </a:rPr>
              <a:t>Imprese costruttrici</a:t>
            </a:r>
          </a:p>
        </p:txBody>
      </p:sp>
      <p:sp>
        <p:nvSpPr>
          <p:cNvPr id="33" name="Rettangolo arrotondato 32"/>
          <p:cNvSpPr/>
          <p:nvPr/>
        </p:nvSpPr>
        <p:spPr>
          <a:xfrm>
            <a:off x="8032750" y="3349625"/>
            <a:ext cx="1957388" cy="684213"/>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sz="1200" b="1" i="1" dirty="0">
                <a:solidFill>
                  <a:schemeClr val="bg1"/>
                </a:solidFill>
              </a:rPr>
              <a:t>RUP in collaborazione con professionisti esterni</a:t>
            </a:r>
          </a:p>
        </p:txBody>
      </p:sp>
      <p:sp>
        <p:nvSpPr>
          <p:cNvPr id="34" name="Rettangolo arrotondato 33"/>
          <p:cNvSpPr/>
          <p:nvPr/>
        </p:nvSpPr>
        <p:spPr>
          <a:xfrm>
            <a:off x="8032750" y="4073525"/>
            <a:ext cx="1957388" cy="2386013"/>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sz="1200" b="1" i="1" dirty="0">
                <a:solidFill>
                  <a:schemeClr val="bg1"/>
                </a:solidFill>
              </a:rPr>
              <a:t>Ufficio tecnico dell’Amministrazione e/o  Professionisti esterni o società di professionisti</a:t>
            </a:r>
          </a:p>
        </p:txBody>
      </p:sp>
    </p:spTree>
    <p:extLst>
      <p:ext uri="{BB962C8B-B14F-4D97-AF65-F5344CB8AC3E}">
        <p14:creationId xmlns:p14="http://schemas.microsoft.com/office/powerpoint/2010/main" val="108856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arrotondato 26"/>
          <p:cNvSpPr/>
          <p:nvPr/>
        </p:nvSpPr>
        <p:spPr>
          <a:xfrm>
            <a:off x="1787525" y="3870059"/>
            <a:ext cx="8193088" cy="696912"/>
          </a:xfrm>
          <a:prstGeom prst="roundRect">
            <a:avLst/>
          </a:prstGeom>
          <a:solidFill>
            <a:schemeClr val="bg1"/>
          </a:solidFill>
          <a:ln>
            <a:solidFill>
              <a:srgbClr val="00206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r>
              <a:rPr lang="it-IT" sz="1400" b="1" dirty="0" smtClean="0">
                <a:solidFill>
                  <a:schemeClr val="bg1">
                    <a:lumMod val="50000"/>
                  </a:schemeClr>
                </a:solidFill>
              </a:rPr>
              <a:t>ASP</a:t>
            </a:r>
            <a:endParaRPr lang="it-IT" sz="1400" b="1" dirty="0">
              <a:solidFill>
                <a:schemeClr val="bg1">
                  <a:lumMod val="50000"/>
                </a:schemeClr>
              </a:solidFill>
            </a:endParaRPr>
          </a:p>
        </p:txBody>
      </p:sp>
      <p:sp>
        <p:nvSpPr>
          <p:cNvPr id="51" name="Rettangolo arrotondato 50"/>
          <p:cNvSpPr/>
          <p:nvPr/>
        </p:nvSpPr>
        <p:spPr>
          <a:xfrm>
            <a:off x="1787525" y="6051478"/>
            <a:ext cx="8193088" cy="544513"/>
          </a:xfrm>
          <a:prstGeom prst="roundRect">
            <a:avLst/>
          </a:prstGeom>
          <a:solidFill>
            <a:schemeClr val="bg1"/>
          </a:solidFill>
          <a:ln>
            <a:solidFill>
              <a:srgbClr val="00206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r>
              <a:rPr lang="it-IT" sz="1400" b="1" smtClean="0">
                <a:solidFill>
                  <a:schemeClr val="bg1">
                    <a:lumMod val="50000"/>
                  </a:schemeClr>
                </a:solidFill>
              </a:rPr>
              <a:t>ASP / SdaPA</a:t>
            </a:r>
            <a:endParaRPr lang="it-IT" sz="1400" b="1" dirty="0">
              <a:solidFill>
                <a:schemeClr val="bg1">
                  <a:lumMod val="50000"/>
                </a:schemeClr>
              </a:solidFill>
            </a:endParaRPr>
          </a:p>
        </p:txBody>
      </p:sp>
      <p:sp>
        <p:nvSpPr>
          <p:cNvPr id="45" name="Rettangolo arrotondato 44"/>
          <p:cNvSpPr/>
          <p:nvPr/>
        </p:nvSpPr>
        <p:spPr>
          <a:xfrm>
            <a:off x="1834132" y="4891533"/>
            <a:ext cx="8193088" cy="1049338"/>
          </a:xfrm>
          <a:prstGeom prst="roundRect">
            <a:avLst/>
          </a:prstGeom>
          <a:solidFill>
            <a:schemeClr val="bg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r>
              <a:rPr lang="it-IT" sz="1400" b="1" dirty="0">
                <a:solidFill>
                  <a:schemeClr val="bg1">
                    <a:lumMod val="50000"/>
                  </a:schemeClr>
                </a:solidFill>
              </a:rPr>
              <a:t>MePA</a:t>
            </a:r>
          </a:p>
        </p:txBody>
      </p:sp>
      <p:sp>
        <p:nvSpPr>
          <p:cNvPr id="11" name="Titolo 2"/>
          <p:cNvSpPr>
            <a:spLocks noGrp="1"/>
          </p:cNvSpPr>
          <p:nvPr>
            <p:ph type="title"/>
          </p:nvPr>
        </p:nvSpPr>
        <p:spPr bwMode="auto">
          <a:xfrm>
            <a:off x="1569666" y="604412"/>
            <a:ext cx="8616950" cy="893763"/>
          </a:xfrm>
          <a:extLst/>
        </p:spPr>
        <p:txBody>
          <a:bodyPr lIns="113599" tIns="56800" rIns="113599" bIns="56800"/>
          <a:lstStyle/>
          <a:p>
            <a:pPr defTabSz="424889">
              <a:lnSpc>
                <a:spcPts val="2565"/>
              </a:lnSpc>
            </a:pPr>
            <a:r>
              <a:rPr lang="it-IT" sz="2400" dirty="0" smtClean="0">
                <a:solidFill>
                  <a:srgbClr val="004288"/>
                </a:solidFill>
              </a:rPr>
              <a:t>Appalti </a:t>
            </a:r>
            <a:r>
              <a:rPr lang="it-IT" sz="2400" dirty="0">
                <a:solidFill>
                  <a:srgbClr val="004288"/>
                </a:solidFill>
              </a:rPr>
              <a:t>di Progettazione e </a:t>
            </a:r>
            <a:r>
              <a:rPr lang="it-IT" sz="2400" dirty="0" smtClean="0">
                <a:solidFill>
                  <a:srgbClr val="004288"/>
                </a:solidFill>
              </a:rPr>
              <a:t>lavori</a:t>
            </a:r>
            <a:br>
              <a:rPr lang="it-IT" sz="2400" dirty="0" smtClean="0">
                <a:solidFill>
                  <a:srgbClr val="004288"/>
                </a:solidFill>
              </a:rPr>
            </a:br>
            <a:r>
              <a:rPr lang="it-IT" sz="2400" b="0" dirty="0" smtClean="0">
                <a:solidFill>
                  <a:srgbClr val="004288"/>
                </a:solidFill>
              </a:rPr>
              <a:t>Gli strumenti </a:t>
            </a:r>
            <a:r>
              <a:rPr lang="it-IT" sz="2400" b="0" dirty="0">
                <a:solidFill>
                  <a:srgbClr val="004288"/>
                </a:solidFill>
              </a:rPr>
              <a:t>di </a:t>
            </a:r>
            <a:r>
              <a:rPr lang="it-IT" sz="2400" b="0" dirty="0" smtClean="0">
                <a:solidFill>
                  <a:srgbClr val="004288"/>
                </a:solidFill>
              </a:rPr>
              <a:t>acquisto disponibili</a:t>
            </a:r>
            <a:endParaRPr lang="it-IT" sz="2400" b="0" dirty="0">
              <a:solidFill>
                <a:srgbClr val="004288"/>
              </a:solidFill>
            </a:endParaRPr>
          </a:p>
        </p:txBody>
      </p:sp>
      <p:graphicFrame>
        <p:nvGraphicFramePr>
          <p:cNvPr id="35" name="Tabella 34"/>
          <p:cNvGraphicFramePr>
            <a:graphicFrameLocks noGrp="1"/>
          </p:cNvGraphicFramePr>
          <p:nvPr>
            <p:extLst>
              <p:ext uri="{D42A27DB-BD31-4B8C-83A1-F6EECF244321}">
                <p14:modId xmlns:p14="http://schemas.microsoft.com/office/powerpoint/2010/main" val="2801941614"/>
              </p:ext>
            </p:extLst>
          </p:nvPr>
        </p:nvGraphicFramePr>
        <p:xfrm>
          <a:off x="1860550" y="2933434"/>
          <a:ext cx="6310313" cy="1679575"/>
        </p:xfrm>
        <a:graphic>
          <a:graphicData uri="http://schemas.openxmlformats.org/drawingml/2006/table">
            <a:tbl>
              <a:tblPr firstRow="1" bandRow="1">
                <a:tableStyleId>{5C22544A-7EE6-4342-B048-85BDC9FD1C3A}</a:tableStyleId>
              </a:tblPr>
              <a:tblGrid>
                <a:gridCol w="1881221">
                  <a:extLst>
                    <a:ext uri="{9D8B030D-6E8A-4147-A177-3AD203B41FA5}">
                      <a16:colId xmlns:a16="http://schemas.microsoft.com/office/drawing/2014/main" val="952723498"/>
                    </a:ext>
                  </a:extLst>
                </a:gridCol>
                <a:gridCol w="4429092">
                  <a:extLst>
                    <a:ext uri="{9D8B030D-6E8A-4147-A177-3AD203B41FA5}">
                      <a16:colId xmlns:a16="http://schemas.microsoft.com/office/drawing/2014/main" val="2203113877"/>
                    </a:ext>
                  </a:extLst>
                </a:gridCol>
              </a:tblGrid>
              <a:tr h="297262">
                <a:tc>
                  <a:txBody>
                    <a:bodyPr/>
                    <a:lstStyle/>
                    <a:p>
                      <a:pPr algn="ctr" rtl="0" fontAlgn="ctr"/>
                      <a:r>
                        <a:rPr lang="it-IT" sz="1000" b="1" i="1" u="none" strike="noStrike" dirty="0">
                          <a:solidFill>
                            <a:schemeClr val="tx2">
                              <a:lumMod val="75000"/>
                            </a:schemeClr>
                          </a:solidFill>
                          <a:effectLst/>
                        </a:rPr>
                        <a:t>Tra 0 e </a:t>
                      </a:r>
                      <a:r>
                        <a:rPr lang="it-IT" sz="1000" b="1" i="1" u="none" strike="noStrike" dirty="0" smtClean="0">
                          <a:solidFill>
                            <a:schemeClr val="tx2">
                              <a:lumMod val="75000"/>
                            </a:schemeClr>
                          </a:solidFill>
                          <a:effectLst/>
                        </a:rPr>
                        <a:t>139k</a:t>
                      </a:r>
                      <a:endParaRPr lang="it-IT" sz="1000" b="1" i="1" u="none" strike="noStrike" dirty="0">
                        <a:solidFill>
                          <a:schemeClr val="tx2">
                            <a:lumMod val="75000"/>
                          </a:schemeClr>
                        </a:solidFill>
                        <a:effectLst/>
                        <a:latin typeface="Calibri" panose="020F0502020204030204" pitchFamily="34" charset="0"/>
                      </a:endParaRPr>
                    </a:p>
                  </a:txBody>
                  <a:tcPr marL="3564"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None/>
                      </a:pPr>
                      <a:r>
                        <a:rPr lang="it-IT" sz="1000" b="0" u="none" strike="noStrike" dirty="0" smtClean="0">
                          <a:solidFill>
                            <a:schemeClr val="tx2">
                              <a:lumMod val="75000"/>
                            </a:schemeClr>
                          </a:solidFill>
                          <a:effectLst/>
                        </a:rPr>
                        <a:t>•Affidamento diretto</a:t>
                      </a:r>
                      <a:endParaRPr lang="it-IT" sz="1000" b="0" i="0" u="none" strike="noStrike" dirty="0">
                        <a:solidFill>
                          <a:schemeClr val="tx2">
                            <a:lumMod val="75000"/>
                          </a:schemeClr>
                        </a:solidFill>
                        <a:effectLst/>
                        <a:latin typeface="Arial" panose="020B0604020202020204" pitchFamily="34" charset="0"/>
                      </a:endParaRPr>
                    </a:p>
                  </a:txBody>
                  <a:tcPr marL="64163"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486039"/>
                  </a:ext>
                </a:extLst>
              </a:tr>
              <a:tr h="667689">
                <a:tc>
                  <a:txBody>
                    <a:bodyPr/>
                    <a:lstStyle/>
                    <a:p>
                      <a:pPr algn="ctr" rtl="0" fontAlgn="ctr"/>
                      <a:r>
                        <a:rPr lang="it-IT" sz="1000" b="1" i="1" u="none" strike="noStrike" dirty="0">
                          <a:solidFill>
                            <a:schemeClr val="tx2">
                              <a:lumMod val="75000"/>
                            </a:schemeClr>
                          </a:solidFill>
                          <a:effectLst/>
                        </a:rPr>
                        <a:t>Tra </a:t>
                      </a:r>
                      <a:r>
                        <a:rPr lang="it-IT" sz="1000" b="1" i="1" u="none" strike="noStrike" dirty="0" smtClean="0">
                          <a:solidFill>
                            <a:schemeClr val="tx2">
                              <a:lumMod val="75000"/>
                            </a:schemeClr>
                          </a:solidFill>
                          <a:effectLst/>
                        </a:rPr>
                        <a:t>139k </a:t>
                      </a:r>
                      <a:r>
                        <a:rPr lang="it-IT" sz="1000" b="1" i="1" u="none" strike="noStrike" dirty="0">
                          <a:solidFill>
                            <a:schemeClr val="tx2">
                              <a:lumMod val="75000"/>
                            </a:schemeClr>
                          </a:solidFill>
                          <a:effectLst/>
                        </a:rPr>
                        <a:t>e </a:t>
                      </a:r>
                      <a:r>
                        <a:rPr lang="it-IT" sz="1000" b="1" i="1" u="none" strike="noStrike" dirty="0" smtClean="0">
                          <a:solidFill>
                            <a:schemeClr val="tx2">
                              <a:lumMod val="75000"/>
                            </a:schemeClr>
                          </a:solidFill>
                          <a:effectLst/>
                        </a:rPr>
                        <a:t>soglia comunitaria*</a:t>
                      </a:r>
                      <a:r>
                        <a:rPr lang="it-IT" sz="1000" b="1" i="1" u="none" strike="noStrike" baseline="0" dirty="0" smtClean="0">
                          <a:solidFill>
                            <a:schemeClr val="tx2">
                              <a:lumMod val="75000"/>
                            </a:schemeClr>
                          </a:solidFill>
                          <a:effectLst/>
                        </a:rPr>
                        <a:t> </a:t>
                      </a:r>
                      <a:r>
                        <a:rPr lang="it-IT" sz="1000" b="1" i="1" u="none" strike="noStrike" dirty="0" smtClean="0">
                          <a:solidFill>
                            <a:schemeClr val="tx2">
                              <a:lumMod val="75000"/>
                            </a:schemeClr>
                          </a:solidFill>
                          <a:effectLst/>
                        </a:rPr>
                        <a:t>(140k</a:t>
                      </a:r>
                      <a:r>
                        <a:rPr lang="it-IT" sz="1000" b="1" i="1" u="none" strike="noStrike" baseline="0" dirty="0" smtClean="0">
                          <a:solidFill>
                            <a:schemeClr val="tx2">
                              <a:lumMod val="75000"/>
                            </a:schemeClr>
                          </a:solidFill>
                          <a:effectLst/>
                        </a:rPr>
                        <a:t> per Centrali </a:t>
                      </a:r>
                    </a:p>
                    <a:p>
                      <a:pPr algn="ctr" rtl="0" fontAlgn="ctr"/>
                      <a:r>
                        <a:rPr lang="it-IT" sz="1000" b="1" i="1" u="none" strike="noStrike" baseline="0" dirty="0" smtClean="0">
                          <a:solidFill>
                            <a:schemeClr val="tx2">
                              <a:lumMod val="75000"/>
                            </a:schemeClr>
                          </a:solidFill>
                          <a:effectLst/>
                        </a:rPr>
                        <a:t>e 215k sub-centrali)</a:t>
                      </a:r>
                      <a:endParaRPr lang="it-IT" sz="1000" b="1" i="1" u="none" strike="noStrike" dirty="0">
                        <a:solidFill>
                          <a:schemeClr val="tx2">
                            <a:lumMod val="75000"/>
                          </a:schemeClr>
                        </a:solidFill>
                        <a:effectLst/>
                        <a:latin typeface="Calibri" panose="020F0502020204030204" pitchFamily="34" charset="0"/>
                      </a:endParaRPr>
                    </a:p>
                  </a:txBody>
                  <a:tcPr marL="3564"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Char char="•"/>
                      </a:pPr>
                      <a:r>
                        <a:rPr lang="it-IT" sz="1000" u="none" strike="noStrike" dirty="0" smtClean="0">
                          <a:solidFill>
                            <a:schemeClr val="tx2">
                              <a:lumMod val="75000"/>
                            </a:schemeClr>
                          </a:solidFill>
                          <a:effectLst/>
                        </a:rPr>
                        <a:t>Procedura negoziata</a:t>
                      </a:r>
                      <a:r>
                        <a:rPr lang="it-IT" sz="1000" u="none" strike="noStrike" baseline="0" dirty="0" smtClean="0">
                          <a:solidFill>
                            <a:schemeClr val="tx2">
                              <a:lumMod val="75000"/>
                            </a:schemeClr>
                          </a:solidFill>
                          <a:effectLst/>
                        </a:rPr>
                        <a:t> </a:t>
                      </a:r>
                      <a:r>
                        <a:rPr lang="it-IT" sz="1000" u="none" strike="noStrike" dirty="0" smtClean="0">
                          <a:solidFill>
                            <a:schemeClr val="tx2">
                              <a:lumMod val="75000"/>
                            </a:schemeClr>
                          </a:solidFill>
                          <a:effectLst/>
                        </a:rPr>
                        <a:t>(consultazione </a:t>
                      </a:r>
                      <a:r>
                        <a:rPr lang="it-IT" sz="1000" u="none" strike="noStrike" dirty="0">
                          <a:solidFill>
                            <a:schemeClr val="tx2">
                              <a:lumMod val="75000"/>
                            </a:schemeClr>
                          </a:solidFill>
                          <a:effectLst/>
                        </a:rPr>
                        <a:t>di almeno </a:t>
                      </a:r>
                      <a:r>
                        <a:rPr lang="it-IT" sz="1000" u="none" strike="noStrike" dirty="0" smtClean="0">
                          <a:solidFill>
                            <a:schemeClr val="tx2">
                              <a:lumMod val="75000"/>
                            </a:schemeClr>
                          </a:solidFill>
                          <a:effectLst/>
                        </a:rPr>
                        <a:t>5 </a:t>
                      </a:r>
                      <a:r>
                        <a:rPr lang="it-IT" sz="1000" u="none" strike="noStrike" dirty="0">
                          <a:solidFill>
                            <a:schemeClr val="tx2">
                              <a:lumMod val="75000"/>
                            </a:schemeClr>
                          </a:solidFill>
                          <a:effectLst/>
                        </a:rPr>
                        <a:t>operatori</a:t>
                      </a:r>
                      <a:r>
                        <a:rPr lang="it-IT" sz="1000" u="none" strike="noStrike" dirty="0" smtClean="0">
                          <a:solidFill>
                            <a:schemeClr val="tx2">
                              <a:lumMod val="75000"/>
                            </a:schemeClr>
                          </a:solidFill>
                          <a:effectLst/>
                        </a:rPr>
                        <a:t>)</a:t>
                      </a:r>
                      <a:endParaRPr lang="it-IT" sz="1000" b="0" i="0" u="none" strike="noStrike" dirty="0">
                        <a:solidFill>
                          <a:schemeClr val="tx2">
                            <a:lumMod val="75000"/>
                          </a:schemeClr>
                        </a:solidFill>
                        <a:effectLst/>
                        <a:latin typeface="Arial" panose="020B0604020202020204" pitchFamily="34" charset="0"/>
                      </a:endParaRPr>
                    </a:p>
                  </a:txBody>
                  <a:tcPr marL="64163"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166664"/>
                  </a:ext>
                </a:extLst>
              </a:tr>
              <a:tr h="714624">
                <a:tc>
                  <a:txBody>
                    <a:bodyPr/>
                    <a:lstStyle/>
                    <a:p>
                      <a:pPr marL="0" marR="0" lvl="0" indent="0" algn="ctr" defTabSz="497937" rtl="0" eaLnBrk="1" fontAlgn="ctr" latinLnBrk="0" hangingPunct="1">
                        <a:lnSpc>
                          <a:spcPct val="100000"/>
                        </a:lnSpc>
                        <a:spcBef>
                          <a:spcPts val="0"/>
                        </a:spcBef>
                        <a:spcAft>
                          <a:spcPts val="0"/>
                        </a:spcAft>
                        <a:buClrTx/>
                        <a:buSzTx/>
                        <a:buFontTx/>
                        <a:buNone/>
                        <a:tabLst/>
                        <a:defRPr/>
                      </a:pPr>
                      <a:r>
                        <a:rPr lang="it-IT" sz="1000" b="1" i="1" u="none" strike="noStrike" dirty="0" smtClean="0">
                          <a:solidFill>
                            <a:schemeClr val="tx2">
                              <a:lumMod val="75000"/>
                            </a:schemeClr>
                          </a:solidFill>
                          <a:effectLst/>
                        </a:rPr>
                        <a:t>Maggiore della soglia comunitaria (140k</a:t>
                      </a:r>
                      <a:r>
                        <a:rPr lang="it-IT" sz="1000" b="1" i="1" u="none" strike="noStrike" baseline="0" dirty="0" smtClean="0">
                          <a:solidFill>
                            <a:schemeClr val="tx2">
                              <a:lumMod val="75000"/>
                            </a:schemeClr>
                          </a:solidFill>
                          <a:effectLst/>
                        </a:rPr>
                        <a:t> per Centrali </a:t>
                      </a:r>
                    </a:p>
                    <a:p>
                      <a:pPr marL="0" marR="0" lvl="0" indent="0" algn="ctr" defTabSz="497937" rtl="0" eaLnBrk="1" fontAlgn="ctr" latinLnBrk="0" hangingPunct="1">
                        <a:lnSpc>
                          <a:spcPct val="100000"/>
                        </a:lnSpc>
                        <a:spcBef>
                          <a:spcPts val="0"/>
                        </a:spcBef>
                        <a:spcAft>
                          <a:spcPts val="0"/>
                        </a:spcAft>
                        <a:buClrTx/>
                        <a:buSzTx/>
                        <a:buFontTx/>
                        <a:buNone/>
                        <a:tabLst/>
                        <a:defRPr/>
                      </a:pPr>
                      <a:r>
                        <a:rPr lang="it-IT" sz="1000" b="1" i="1" u="none" strike="noStrike" baseline="0" dirty="0" smtClean="0">
                          <a:solidFill>
                            <a:schemeClr val="tx2">
                              <a:lumMod val="75000"/>
                            </a:schemeClr>
                          </a:solidFill>
                          <a:effectLst/>
                        </a:rPr>
                        <a:t>e 215k sub-centrali)</a:t>
                      </a:r>
                      <a:endParaRPr lang="it-IT" sz="1000" b="1" i="1" u="none" strike="noStrike" dirty="0" smtClean="0">
                        <a:solidFill>
                          <a:schemeClr val="tx2">
                            <a:lumMod val="75000"/>
                          </a:schemeClr>
                        </a:solidFill>
                        <a:effectLst/>
                        <a:latin typeface="Calibri" panose="020F0502020204030204" pitchFamily="34" charset="0"/>
                      </a:endParaRPr>
                    </a:p>
                    <a:p>
                      <a:pPr algn="ctr" rtl="0" fontAlgn="ctr"/>
                      <a:endParaRPr lang="it-IT" sz="1000" b="1" i="1" u="none" strike="noStrike" dirty="0">
                        <a:solidFill>
                          <a:schemeClr val="tx2">
                            <a:lumMod val="75000"/>
                          </a:schemeClr>
                        </a:solidFill>
                        <a:effectLst/>
                        <a:latin typeface="Calibri" panose="020F0502020204030204" pitchFamily="34" charset="0"/>
                      </a:endParaRPr>
                    </a:p>
                  </a:txBody>
                  <a:tcPr marL="3564"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None/>
                      </a:pPr>
                      <a:r>
                        <a:rPr lang="it-IT" sz="1000" u="none" strike="noStrike" dirty="0" smtClean="0">
                          <a:solidFill>
                            <a:schemeClr val="tx2">
                              <a:lumMod val="75000"/>
                            </a:schemeClr>
                          </a:solidFill>
                          <a:effectLst/>
                        </a:rPr>
                        <a:t>•</a:t>
                      </a:r>
                      <a:r>
                        <a:rPr lang="it-IT" sz="1000" u="none" strike="noStrike" dirty="0">
                          <a:solidFill>
                            <a:schemeClr val="tx2">
                              <a:lumMod val="75000"/>
                            </a:schemeClr>
                          </a:solidFill>
                          <a:effectLst/>
                        </a:rPr>
                        <a:t>Procedure </a:t>
                      </a:r>
                      <a:r>
                        <a:rPr lang="it-IT" sz="1000" u="none" strike="noStrike" dirty="0" smtClean="0">
                          <a:solidFill>
                            <a:schemeClr val="tx2">
                              <a:lumMod val="75000"/>
                            </a:schemeClr>
                          </a:solidFill>
                          <a:effectLst/>
                        </a:rPr>
                        <a:t>ordinarie</a:t>
                      </a:r>
                      <a:endParaRPr lang="it-IT" sz="1000" b="0" i="0" u="none" strike="noStrike" dirty="0">
                        <a:solidFill>
                          <a:schemeClr val="tx2">
                            <a:lumMod val="75000"/>
                          </a:schemeClr>
                        </a:solidFill>
                        <a:effectLst/>
                        <a:latin typeface="Arial" panose="020B0604020202020204" pitchFamily="34" charset="0"/>
                      </a:endParaRPr>
                    </a:p>
                  </a:txBody>
                  <a:tcPr marL="64163" marR="3564" marT="356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992386"/>
                  </a:ext>
                </a:extLst>
              </a:tr>
            </a:tbl>
          </a:graphicData>
        </a:graphic>
      </p:graphicFrame>
      <p:sp>
        <p:nvSpPr>
          <p:cNvPr id="38" name="Rettangolo 37"/>
          <p:cNvSpPr/>
          <p:nvPr/>
        </p:nvSpPr>
        <p:spPr>
          <a:xfrm>
            <a:off x="583902" y="1495819"/>
            <a:ext cx="9496425" cy="738664"/>
          </a:xfrm>
          <a:prstGeom prst="rect">
            <a:avLst/>
          </a:prstGeom>
        </p:spPr>
        <p:txBody>
          <a:bodyPr>
            <a:spAutoFit/>
          </a:bodyPr>
          <a:lstStyle/>
          <a:p>
            <a:pPr algn="just">
              <a:spcAft>
                <a:spcPts val="0"/>
              </a:spcAft>
              <a:defRPr/>
            </a:pPr>
            <a:r>
              <a:rPr lang="it-IT" sz="1400" dirty="0" smtClean="0">
                <a:solidFill>
                  <a:schemeClr val="tx2">
                    <a:lumMod val="75000"/>
                  </a:schemeClr>
                </a:solidFill>
                <a:latin typeface="+mn-lt"/>
                <a:cs typeface="+mn-cs"/>
              </a:rPr>
              <a:t>Il D.L</a:t>
            </a:r>
            <a:r>
              <a:rPr lang="it-IT" sz="1400" dirty="0">
                <a:solidFill>
                  <a:schemeClr val="tx2">
                    <a:lumMod val="75000"/>
                  </a:schemeClr>
                </a:solidFill>
                <a:latin typeface="+mn-lt"/>
                <a:cs typeface="+mn-cs"/>
              </a:rPr>
              <a:t>. n. 77/2021 convertito in L. 108/2021, ha introdotto le seguenti regole derogatorie, rispetto a quanto previsto dall’art. 36 del Codice degli Appalti, per le  procedure di affidamento, qualora la determina a contrarre o altro  atto  di  avvio  del procedimento equivalente sia adottato entro il  30  giugno  2023.</a:t>
            </a:r>
          </a:p>
        </p:txBody>
      </p:sp>
      <p:sp>
        <p:nvSpPr>
          <p:cNvPr id="5" name="Rettangolo arrotondato 4"/>
          <p:cNvSpPr/>
          <p:nvPr/>
        </p:nvSpPr>
        <p:spPr>
          <a:xfrm>
            <a:off x="1778000" y="2373046"/>
            <a:ext cx="1839913" cy="509588"/>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r>
              <a:rPr lang="it-IT" sz="1200" b="1" i="1" dirty="0">
                <a:solidFill>
                  <a:schemeClr val="bg1"/>
                </a:solidFill>
              </a:rPr>
              <a:t>Fasce di importo</a:t>
            </a:r>
          </a:p>
        </p:txBody>
      </p:sp>
      <p:sp>
        <p:nvSpPr>
          <p:cNvPr id="40" name="Rettangolo arrotondato 39"/>
          <p:cNvSpPr/>
          <p:nvPr/>
        </p:nvSpPr>
        <p:spPr>
          <a:xfrm>
            <a:off x="3690938" y="2373046"/>
            <a:ext cx="4470400" cy="509588"/>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r>
              <a:rPr lang="it-IT" sz="1200" b="1" i="1" dirty="0">
                <a:solidFill>
                  <a:schemeClr val="bg1"/>
                </a:solidFill>
              </a:rPr>
              <a:t>Procedure previste dal Codice</a:t>
            </a:r>
          </a:p>
        </p:txBody>
      </p:sp>
      <p:sp>
        <p:nvSpPr>
          <p:cNvPr id="41" name="Rettangolo arrotondato 40"/>
          <p:cNvSpPr/>
          <p:nvPr/>
        </p:nvSpPr>
        <p:spPr>
          <a:xfrm>
            <a:off x="8232775" y="2373046"/>
            <a:ext cx="1747838" cy="509588"/>
          </a:xfrm>
          <a:prstGeom prst="round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r>
              <a:rPr lang="it-IT" sz="1200" b="1" i="1" dirty="0">
                <a:solidFill>
                  <a:schemeClr val="bg1"/>
                </a:solidFill>
              </a:rPr>
              <a:t>Strumenti di negoziazione Consip</a:t>
            </a:r>
          </a:p>
        </p:txBody>
      </p:sp>
      <p:sp>
        <p:nvSpPr>
          <p:cNvPr id="19474" name="Rettangolo 27"/>
          <p:cNvSpPr>
            <a:spLocks noChangeArrowheads="1"/>
          </p:cNvSpPr>
          <p:nvPr/>
        </p:nvSpPr>
        <p:spPr bwMode="auto">
          <a:xfrm>
            <a:off x="685800" y="7112049"/>
            <a:ext cx="3868738"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it-IT" sz="1000" baseline="30000" dirty="0">
                <a:cs typeface="Times New Roman" panose="02020603050405020304" pitchFamily="18" charset="0"/>
              </a:rPr>
              <a:t>*</a:t>
            </a:r>
            <a:r>
              <a:rPr lang="it-IT" altLang="it-IT" sz="1000" baseline="30000" dirty="0" smtClean="0">
                <a:cs typeface="Times New Roman" panose="02020603050405020304" pitchFamily="18" charset="0"/>
              </a:rPr>
              <a:t>Dal’1</a:t>
            </a:r>
            <a:r>
              <a:rPr lang="it-IT" altLang="it-IT" sz="1000" dirty="0" smtClean="0">
                <a:cs typeface="Times New Roman" panose="02020603050405020304" pitchFamily="18" charset="0"/>
              </a:rPr>
              <a:t> </a:t>
            </a:r>
            <a:r>
              <a:rPr lang="it-IT" altLang="it-IT" sz="1000" baseline="30000" dirty="0" smtClean="0">
                <a:cs typeface="Times New Roman" panose="02020603050405020304" pitchFamily="18" charset="0"/>
              </a:rPr>
              <a:t>gennaio </a:t>
            </a:r>
            <a:r>
              <a:rPr lang="it-IT" altLang="it-IT" sz="1000" baseline="30000" dirty="0">
                <a:cs typeface="Times New Roman" panose="02020603050405020304" pitchFamily="18" charset="0"/>
              </a:rPr>
              <a:t>2022 le soglie per i servizi, compresi quelli di ingegneria e architettura, sono  pari rispettivamente a 140.000 € (da 139.000 €) per le Amministrazioni Centrali e 215.000 € (da 214.000 €) per le Amministrazioni Sub-Centrali mentre per i lavori pari a 5.382.000 € euro (da 5.350.000 €). </a:t>
            </a:r>
          </a:p>
          <a:p>
            <a:endParaRPr lang="it-IT" altLang="it-IT" sz="800" dirty="0">
              <a:cs typeface="Times New Roman" panose="02020603050405020304" pitchFamily="18" charset="0"/>
            </a:endParaRPr>
          </a:p>
        </p:txBody>
      </p:sp>
      <p:sp>
        <p:nvSpPr>
          <p:cNvPr id="8" name="Triangolo isoscele 7"/>
          <p:cNvSpPr/>
          <p:nvPr/>
        </p:nvSpPr>
        <p:spPr>
          <a:xfrm rot="16200000">
            <a:off x="781844" y="3653365"/>
            <a:ext cx="1682750" cy="246062"/>
          </a:xfrm>
          <a:prstGeom prst="triangl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it-IT" sz="1200" b="1" i="1">
              <a:solidFill>
                <a:schemeClr val="bg1"/>
              </a:solidFill>
            </a:endParaRPr>
          </a:p>
        </p:txBody>
      </p:sp>
      <p:sp>
        <p:nvSpPr>
          <p:cNvPr id="52" name="Triangolo isoscele 51"/>
          <p:cNvSpPr/>
          <p:nvPr/>
        </p:nvSpPr>
        <p:spPr>
          <a:xfrm rot="16200000">
            <a:off x="690949" y="5649011"/>
            <a:ext cx="1851840" cy="258762"/>
          </a:xfrm>
          <a:prstGeom prst="triangl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it-IT" sz="1200" b="1" i="1">
              <a:solidFill>
                <a:schemeClr val="bg1"/>
              </a:solidFill>
            </a:endParaRPr>
          </a:p>
        </p:txBody>
      </p:sp>
      <p:sp>
        <p:nvSpPr>
          <p:cNvPr id="19487" name="CasellaDiTesto 8"/>
          <p:cNvSpPr txBox="1">
            <a:spLocks noChangeArrowheads="1"/>
          </p:cNvSpPr>
          <p:nvPr/>
        </p:nvSpPr>
        <p:spPr bwMode="auto">
          <a:xfrm>
            <a:off x="228228" y="3608121"/>
            <a:ext cx="1341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1400" b="1" i="1" dirty="0">
                <a:solidFill>
                  <a:schemeClr val="tx2">
                    <a:lumMod val="75000"/>
                  </a:schemeClr>
                </a:solidFill>
              </a:rPr>
              <a:t>Progettazione</a:t>
            </a:r>
          </a:p>
        </p:txBody>
      </p:sp>
      <p:sp>
        <p:nvSpPr>
          <p:cNvPr id="19488" name="CasellaDiTesto 52"/>
          <p:cNvSpPr txBox="1">
            <a:spLocks noChangeArrowheads="1"/>
          </p:cNvSpPr>
          <p:nvPr/>
        </p:nvSpPr>
        <p:spPr bwMode="auto">
          <a:xfrm>
            <a:off x="90116" y="5603609"/>
            <a:ext cx="13414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it-IT" altLang="it-IT" sz="1400" b="1" i="1" dirty="0">
                <a:solidFill>
                  <a:schemeClr val="tx2">
                    <a:lumMod val="75000"/>
                  </a:schemeClr>
                </a:solidFill>
              </a:rPr>
              <a:t>Lavori</a:t>
            </a:r>
          </a:p>
        </p:txBody>
      </p:sp>
      <p:sp>
        <p:nvSpPr>
          <p:cNvPr id="19489" name="CasellaDiTesto 53"/>
          <p:cNvSpPr txBox="1">
            <a:spLocks noChangeArrowheads="1"/>
          </p:cNvSpPr>
          <p:nvPr/>
        </p:nvSpPr>
        <p:spPr bwMode="auto">
          <a:xfrm rot="19044480">
            <a:off x="9110203" y="6233414"/>
            <a:ext cx="96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it-IT" sz="1000" i="1" dirty="0">
                <a:solidFill>
                  <a:srgbClr val="FF0000"/>
                </a:solidFill>
              </a:rPr>
              <a:t>In </a:t>
            </a:r>
            <a:r>
              <a:rPr lang="it-IT" altLang="it-IT" sz="1000" i="1" dirty="0" smtClean="0">
                <a:solidFill>
                  <a:srgbClr val="FF0000"/>
                </a:solidFill>
              </a:rPr>
              <a:t> lavorazione</a:t>
            </a:r>
            <a:endParaRPr lang="it-IT" altLang="it-IT" sz="1000" i="1" dirty="0">
              <a:solidFill>
                <a:srgbClr val="FF0000"/>
              </a:solidFill>
            </a:endParaRPr>
          </a:p>
        </p:txBody>
      </p:sp>
      <p:sp>
        <p:nvSpPr>
          <p:cNvPr id="16" name="Rettangolo arrotondato 15"/>
          <p:cNvSpPr/>
          <p:nvPr/>
        </p:nvSpPr>
        <p:spPr>
          <a:xfrm>
            <a:off x="1787525" y="2966771"/>
            <a:ext cx="8193088" cy="876300"/>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r>
              <a:rPr lang="it-IT" sz="1400" b="1" dirty="0">
                <a:solidFill>
                  <a:schemeClr val="bg1">
                    <a:lumMod val="50000"/>
                  </a:schemeClr>
                </a:solidFill>
              </a:rPr>
              <a:t>MePA</a:t>
            </a:r>
          </a:p>
        </p:txBody>
      </p:sp>
      <p:graphicFrame>
        <p:nvGraphicFramePr>
          <p:cNvPr id="19" name="Tabella 18"/>
          <p:cNvGraphicFramePr>
            <a:graphicFrameLocks noGrp="1"/>
          </p:cNvGraphicFramePr>
          <p:nvPr>
            <p:extLst>
              <p:ext uri="{D42A27DB-BD31-4B8C-83A1-F6EECF244321}">
                <p14:modId xmlns:p14="http://schemas.microsoft.com/office/powerpoint/2010/main" val="3121388157"/>
              </p:ext>
            </p:extLst>
          </p:nvPr>
        </p:nvGraphicFramePr>
        <p:xfrm>
          <a:off x="1890316" y="4946643"/>
          <a:ext cx="8166670" cy="922220"/>
        </p:xfrm>
        <a:graphic>
          <a:graphicData uri="http://schemas.openxmlformats.org/drawingml/2006/table">
            <a:tbl>
              <a:tblPr firstRow="1" bandRow="1">
                <a:tableStyleId>{5C22544A-7EE6-4342-B048-85BDC9FD1C3A}</a:tableStyleId>
              </a:tblPr>
              <a:tblGrid>
                <a:gridCol w="1901974">
                  <a:extLst>
                    <a:ext uri="{9D8B030D-6E8A-4147-A177-3AD203B41FA5}">
                      <a16:colId xmlns:a16="http://schemas.microsoft.com/office/drawing/2014/main" val="952723498"/>
                    </a:ext>
                  </a:extLst>
                </a:gridCol>
                <a:gridCol w="6264696">
                  <a:extLst>
                    <a:ext uri="{9D8B030D-6E8A-4147-A177-3AD203B41FA5}">
                      <a16:colId xmlns:a16="http://schemas.microsoft.com/office/drawing/2014/main" val="2203113877"/>
                    </a:ext>
                  </a:extLst>
                </a:gridCol>
              </a:tblGrid>
              <a:tr h="222088">
                <a:tc>
                  <a:txBody>
                    <a:bodyPr/>
                    <a:lstStyle/>
                    <a:p>
                      <a:pPr algn="ctr" rtl="0" fontAlgn="ctr"/>
                      <a:r>
                        <a:rPr lang="it-IT" sz="1000" b="1" i="1" u="none" strike="noStrike" dirty="0">
                          <a:solidFill>
                            <a:schemeClr val="accent1">
                              <a:lumMod val="50000"/>
                            </a:schemeClr>
                          </a:solidFill>
                          <a:effectLst/>
                        </a:rPr>
                        <a:t>Tra 0 e </a:t>
                      </a:r>
                      <a:r>
                        <a:rPr lang="it-IT" sz="1000" b="1" i="1" u="none" strike="noStrike" dirty="0" smtClean="0">
                          <a:solidFill>
                            <a:schemeClr val="accent1">
                              <a:lumMod val="50000"/>
                            </a:schemeClr>
                          </a:solidFill>
                          <a:effectLst/>
                        </a:rPr>
                        <a:t>150k€</a:t>
                      </a:r>
                      <a:endParaRPr lang="it-IT" sz="1000" b="1" i="1" u="none" strike="noStrike" dirty="0">
                        <a:solidFill>
                          <a:schemeClr val="accent1">
                            <a:lumMod val="50000"/>
                          </a:schemeClr>
                        </a:solidFill>
                        <a:effectLst/>
                        <a:latin typeface="Calibri" panose="020F0502020204030204" pitchFamily="34" charset="0"/>
                      </a:endParaRPr>
                    </a:p>
                  </a:txBody>
                  <a:tcPr marL="3564"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None/>
                      </a:pPr>
                      <a:r>
                        <a:rPr lang="it-IT" sz="1000" b="0" u="none" strike="noStrike" dirty="0" smtClean="0">
                          <a:solidFill>
                            <a:schemeClr val="accent1">
                              <a:lumMod val="50000"/>
                            </a:schemeClr>
                          </a:solidFill>
                          <a:effectLst/>
                        </a:rPr>
                        <a:t>•Affidamento diretto</a:t>
                      </a:r>
                      <a:endParaRPr lang="it-IT" sz="1000" b="0" i="0" u="none" strike="noStrike" dirty="0">
                        <a:solidFill>
                          <a:schemeClr val="accent1">
                            <a:lumMod val="50000"/>
                          </a:schemeClr>
                        </a:solidFill>
                        <a:effectLst/>
                        <a:latin typeface="Arial" panose="020B0604020202020204" pitchFamily="34" charset="0"/>
                      </a:endParaRPr>
                    </a:p>
                  </a:txBody>
                  <a:tcPr marL="64163"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486039"/>
                  </a:ext>
                </a:extLst>
              </a:tr>
              <a:tr h="216024">
                <a:tc>
                  <a:txBody>
                    <a:bodyPr/>
                    <a:lstStyle/>
                    <a:p>
                      <a:pPr algn="ctr" rtl="0" fontAlgn="ctr"/>
                      <a:r>
                        <a:rPr lang="it-IT" sz="1000" b="1" i="1" u="none" strike="noStrike" dirty="0">
                          <a:solidFill>
                            <a:schemeClr val="accent1">
                              <a:lumMod val="50000"/>
                            </a:schemeClr>
                          </a:solidFill>
                          <a:effectLst/>
                        </a:rPr>
                        <a:t>Tra </a:t>
                      </a:r>
                      <a:r>
                        <a:rPr lang="it-IT" sz="1000" b="1" i="1" u="none" strike="noStrike" dirty="0" smtClean="0">
                          <a:solidFill>
                            <a:schemeClr val="accent1">
                              <a:lumMod val="50000"/>
                            </a:schemeClr>
                          </a:solidFill>
                          <a:effectLst/>
                        </a:rPr>
                        <a:t>150k€ </a:t>
                      </a:r>
                      <a:r>
                        <a:rPr lang="it-IT" sz="1000" b="1" i="1" u="none" strike="noStrike" dirty="0">
                          <a:solidFill>
                            <a:schemeClr val="accent1">
                              <a:lumMod val="50000"/>
                            </a:schemeClr>
                          </a:solidFill>
                          <a:effectLst/>
                        </a:rPr>
                        <a:t>e </a:t>
                      </a:r>
                      <a:r>
                        <a:rPr lang="it-IT" sz="1000" b="1" i="1" u="none" strike="noStrike" dirty="0" smtClean="0">
                          <a:solidFill>
                            <a:schemeClr val="accent1">
                              <a:lumMod val="50000"/>
                            </a:schemeClr>
                          </a:solidFill>
                          <a:effectLst/>
                        </a:rPr>
                        <a:t>1.000k€</a:t>
                      </a:r>
                      <a:endParaRPr lang="it-IT" sz="1000" b="1" i="1" u="none" strike="noStrike" dirty="0">
                        <a:solidFill>
                          <a:schemeClr val="accent1">
                            <a:lumMod val="50000"/>
                          </a:schemeClr>
                        </a:solidFill>
                        <a:effectLst/>
                        <a:latin typeface="Calibri" panose="020F0502020204030204" pitchFamily="34" charset="0"/>
                      </a:endParaRPr>
                    </a:p>
                  </a:txBody>
                  <a:tcPr marL="3564"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Char char="•"/>
                      </a:pPr>
                      <a:r>
                        <a:rPr lang="it-IT" sz="1000" u="none" strike="noStrike" dirty="0" smtClean="0">
                          <a:solidFill>
                            <a:schemeClr val="accent1">
                              <a:lumMod val="50000"/>
                            </a:schemeClr>
                          </a:solidFill>
                          <a:effectLst/>
                        </a:rPr>
                        <a:t>Procedura negoziata (consultazione </a:t>
                      </a:r>
                      <a:r>
                        <a:rPr lang="it-IT" sz="1000" u="none" strike="noStrike" dirty="0">
                          <a:solidFill>
                            <a:schemeClr val="accent1">
                              <a:lumMod val="50000"/>
                            </a:schemeClr>
                          </a:solidFill>
                          <a:effectLst/>
                        </a:rPr>
                        <a:t>di almeno </a:t>
                      </a:r>
                      <a:r>
                        <a:rPr lang="it-IT" sz="1000" u="none" strike="noStrike" dirty="0" smtClean="0">
                          <a:solidFill>
                            <a:schemeClr val="accent1">
                              <a:lumMod val="50000"/>
                            </a:schemeClr>
                          </a:solidFill>
                          <a:effectLst/>
                        </a:rPr>
                        <a:t>5 </a:t>
                      </a:r>
                      <a:r>
                        <a:rPr lang="it-IT" sz="1000" u="none" strike="noStrike" dirty="0">
                          <a:solidFill>
                            <a:schemeClr val="accent1">
                              <a:lumMod val="50000"/>
                            </a:schemeClr>
                          </a:solidFill>
                          <a:effectLst/>
                        </a:rPr>
                        <a:t>operatori</a:t>
                      </a:r>
                      <a:r>
                        <a:rPr lang="it-IT" sz="1000" u="none" strike="noStrike" dirty="0" smtClean="0">
                          <a:solidFill>
                            <a:schemeClr val="accent1">
                              <a:lumMod val="50000"/>
                            </a:schemeClr>
                          </a:solidFill>
                          <a:effectLst/>
                        </a:rPr>
                        <a:t>)</a:t>
                      </a:r>
                      <a:endParaRPr lang="it-IT" sz="1000" b="0" i="0" u="none" strike="noStrike" dirty="0">
                        <a:solidFill>
                          <a:schemeClr val="accent1">
                            <a:lumMod val="50000"/>
                          </a:schemeClr>
                        </a:solidFill>
                        <a:effectLst/>
                        <a:latin typeface="Arial" panose="020B0604020202020204" pitchFamily="34" charset="0"/>
                      </a:endParaRPr>
                    </a:p>
                  </a:txBody>
                  <a:tcPr marL="64163"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166664"/>
                  </a:ext>
                </a:extLst>
              </a:tr>
              <a:tr h="484108">
                <a:tc>
                  <a:txBody>
                    <a:bodyPr/>
                    <a:lstStyle/>
                    <a:p>
                      <a:pPr algn="ctr" rtl="0" fontAlgn="ctr"/>
                      <a:r>
                        <a:rPr lang="it-IT" sz="1000" b="1" i="1" u="none" strike="noStrike" dirty="0" smtClean="0">
                          <a:solidFill>
                            <a:schemeClr val="accent1">
                              <a:lumMod val="50000"/>
                            </a:schemeClr>
                          </a:solidFill>
                          <a:effectLst/>
                        </a:rPr>
                        <a:t>Tra 1.000ke e soglia comunitaria (5.382k€</a:t>
                      </a:r>
                      <a:r>
                        <a:rPr lang="it-IT" sz="1000" b="1" i="1" u="none" strike="noStrike" baseline="0" dirty="0" smtClean="0">
                          <a:solidFill>
                            <a:schemeClr val="accent1">
                              <a:lumMod val="50000"/>
                            </a:schemeClr>
                          </a:solidFill>
                          <a:effectLst/>
                        </a:rPr>
                        <a:t>)</a:t>
                      </a:r>
                      <a:endParaRPr lang="it-IT" sz="1000" b="1" i="1" u="none" strike="noStrike" dirty="0">
                        <a:solidFill>
                          <a:schemeClr val="accent1">
                            <a:lumMod val="50000"/>
                          </a:schemeClr>
                        </a:solidFill>
                        <a:effectLst/>
                        <a:latin typeface="Calibri" panose="020F0502020204030204" pitchFamily="34" charset="0"/>
                      </a:endParaRPr>
                    </a:p>
                  </a:txBody>
                  <a:tcPr marL="3564"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Clr>
                          <a:srgbClr val="000000"/>
                        </a:buClr>
                        <a:buSzPts val="1100"/>
                        <a:buFont typeface="Arial" panose="020B0604020202020204" pitchFamily="34" charset="0"/>
                        <a:buNone/>
                      </a:pPr>
                      <a:r>
                        <a:rPr lang="it-IT" sz="1000" u="none" strike="noStrike" dirty="0" smtClean="0">
                          <a:solidFill>
                            <a:schemeClr val="accent1">
                              <a:lumMod val="50000"/>
                            </a:schemeClr>
                          </a:solidFill>
                          <a:effectLst/>
                        </a:rPr>
                        <a:t>•Procedure negoziata (consultazione di almeno 10 operatori)</a:t>
                      </a:r>
                      <a:endParaRPr lang="it-IT" sz="1000" b="0" i="0" u="none" strike="noStrike" dirty="0" smtClean="0">
                        <a:solidFill>
                          <a:schemeClr val="accent1">
                            <a:lumMod val="50000"/>
                          </a:schemeClr>
                        </a:solidFill>
                        <a:effectLst/>
                        <a:latin typeface="Arial" panose="020B0604020202020204" pitchFamily="34" charset="0"/>
                      </a:endParaRPr>
                    </a:p>
                  </a:txBody>
                  <a:tcPr marL="64163" marR="3564" marT="35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992386"/>
                  </a:ext>
                </a:extLst>
              </a:tr>
            </a:tbl>
          </a:graphicData>
        </a:graphic>
      </p:graphicFrame>
      <p:graphicFrame>
        <p:nvGraphicFramePr>
          <p:cNvPr id="21" name="Tabella 20"/>
          <p:cNvGraphicFramePr>
            <a:graphicFrameLocks noGrp="1"/>
          </p:cNvGraphicFramePr>
          <p:nvPr>
            <p:extLst>
              <p:ext uri="{D42A27DB-BD31-4B8C-83A1-F6EECF244321}">
                <p14:modId xmlns:p14="http://schemas.microsoft.com/office/powerpoint/2010/main" val="488840377"/>
              </p:ext>
            </p:extLst>
          </p:nvPr>
        </p:nvGraphicFramePr>
        <p:xfrm>
          <a:off x="1932385" y="6094712"/>
          <a:ext cx="8166670" cy="609600"/>
        </p:xfrm>
        <a:graphic>
          <a:graphicData uri="http://schemas.openxmlformats.org/drawingml/2006/table">
            <a:tbl>
              <a:tblPr firstRow="1" bandRow="1">
                <a:tableStyleId>{5C22544A-7EE6-4342-B048-85BDC9FD1C3A}</a:tableStyleId>
              </a:tblPr>
              <a:tblGrid>
                <a:gridCol w="1901974">
                  <a:extLst>
                    <a:ext uri="{9D8B030D-6E8A-4147-A177-3AD203B41FA5}">
                      <a16:colId xmlns:a16="http://schemas.microsoft.com/office/drawing/2014/main" val="952723498"/>
                    </a:ext>
                  </a:extLst>
                </a:gridCol>
                <a:gridCol w="6264696">
                  <a:extLst>
                    <a:ext uri="{9D8B030D-6E8A-4147-A177-3AD203B41FA5}">
                      <a16:colId xmlns:a16="http://schemas.microsoft.com/office/drawing/2014/main" val="2203113877"/>
                    </a:ext>
                  </a:extLst>
                </a:gridCol>
              </a:tblGrid>
              <a:tr h="298396">
                <a:tc>
                  <a:txBody>
                    <a:bodyPr/>
                    <a:lstStyle/>
                    <a:p>
                      <a:pPr marL="0" marR="0" lvl="0" indent="0" algn="ctr" defTabSz="497937" rtl="0" eaLnBrk="1" fontAlgn="ctr" latinLnBrk="0" hangingPunct="1">
                        <a:lnSpc>
                          <a:spcPct val="100000"/>
                        </a:lnSpc>
                        <a:spcBef>
                          <a:spcPts val="0"/>
                        </a:spcBef>
                        <a:spcAft>
                          <a:spcPts val="0"/>
                        </a:spcAft>
                        <a:buClrTx/>
                        <a:buSzTx/>
                        <a:buFontTx/>
                        <a:buNone/>
                        <a:tabLst/>
                        <a:defRPr/>
                      </a:pPr>
                      <a:r>
                        <a:rPr lang="it-IT" sz="1000" b="1" i="1" u="none" strike="noStrike" dirty="0" smtClean="0">
                          <a:solidFill>
                            <a:schemeClr val="accent1">
                              <a:lumMod val="50000"/>
                            </a:schemeClr>
                          </a:solidFill>
                          <a:effectLst/>
                          <a:latin typeface="Calibri" panose="020F0502020204030204" pitchFamily="34" charset="0"/>
                        </a:rPr>
                        <a:t>Maggiore della soglia comunitaria </a:t>
                      </a:r>
                      <a:r>
                        <a:rPr lang="it-IT" sz="1000" b="1" i="1" u="none" strike="noStrike" dirty="0" smtClean="0">
                          <a:solidFill>
                            <a:schemeClr val="accent1">
                              <a:lumMod val="50000"/>
                            </a:schemeClr>
                          </a:solidFill>
                          <a:effectLst/>
                        </a:rPr>
                        <a:t>(5.382k€</a:t>
                      </a:r>
                      <a:r>
                        <a:rPr lang="it-IT" sz="1000" b="1" i="1" u="none" strike="noStrike" baseline="0" dirty="0" smtClean="0">
                          <a:solidFill>
                            <a:schemeClr val="accent1">
                              <a:lumMod val="50000"/>
                            </a:schemeClr>
                          </a:solidFill>
                          <a:effectLst/>
                        </a:rPr>
                        <a:t>)</a:t>
                      </a:r>
                      <a:endParaRPr lang="it-IT" sz="1000" b="1" i="1" u="none" strike="noStrike" dirty="0" smtClean="0">
                        <a:solidFill>
                          <a:schemeClr val="accent1">
                            <a:lumMod val="50000"/>
                          </a:schemeClr>
                        </a:solidFill>
                        <a:effectLst/>
                        <a:latin typeface="Calibri" panose="020F0502020204030204" pitchFamily="34" charset="0"/>
                      </a:endParaRPr>
                    </a:p>
                    <a:p>
                      <a:pPr marL="0" marR="0" lvl="0" indent="0" algn="ctr" defTabSz="497937" rtl="0" eaLnBrk="1" fontAlgn="ctr" latinLnBrk="0" hangingPunct="1">
                        <a:lnSpc>
                          <a:spcPct val="100000"/>
                        </a:lnSpc>
                        <a:spcBef>
                          <a:spcPts val="0"/>
                        </a:spcBef>
                        <a:spcAft>
                          <a:spcPts val="0"/>
                        </a:spcAft>
                        <a:buClrTx/>
                        <a:buSzTx/>
                        <a:buFontTx/>
                        <a:buNone/>
                        <a:tabLst/>
                        <a:defRPr/>
                      </a:pPr>
                      <a:endParaRPr lang="it-IT" sz="1000" b="1" i="1" u="none" strike="noStrike" dirty="0" smtClean="0">
                        <a:solidFill>
                          <a:schemeClr val="accent1">
                            <a:lumMod val="50000"/>
                          </a:schemeClr>
                        </a:solidFill>
                        <a:effectLst/>
                        <a:latin typeface="Calibri" panose="020F0502020204030204" pitchFamily="34" charset="0"/>
                      </a:endParaRPr>
                    </a:p>
                    <a:p>
                      <a:pPr algn="ctr" rtl="0" fontAlgn="ctr"/>
                      <a:endParaRPr lang="it-IT" sz="1000" b="1" i="1" u="none" strike="noStrike" dirty="0">
                        <a:solidFill>
                          <a:schemeClr val="accent1">
                            <a:lumMod val="50000"/>
                          </a:schemeClr>
                        </a:solidFill>
                        <a:effectLst/>
                        <a:latin typeface="Calibri" panose="020F0502020204030204" pitchFamily="34" charset="0"/>
                      </a:endParaRPr>
                    </a:p>
                  </a:txBody>
                  <a:tcPr marL="3564" marR="356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97937" rtl="0" eaLnBrk="1" fontAlgn="ctr"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it-IT" sz="1000" b="0" u="none" strike="noStrike" dirty="0" smtClean="0">
                          <a:solidFill>
                            <a:schemeClr val="accent1">
                              <a:lumMod val="50000"/>
                            </a:schemeClr>
                          </a:solidFill>
                          <a:effectLst/>
                        </a:rPr>
                        <a:t>•Procedure ordinarie  </a:t>
                      </a:r>
                    </a:p>
                  </a:txBody>
                  <a:tcPr marL="64163" marR="3564" marT="36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1836639"/>
                  </a:ext>
                </a:extLst>
              </a:tr>
            </a:tbl>
          </a:graphicData>
        </a:graphic>
      </p:graphicFrame>
    </p:spTree>
    <p:extLst>
      <p:ext uri="{BB962C8B-B14F-4D97-AF65-F5344CB8AC3E}">
        <p14:creationId xmlns:p14="http://schemas.microsoft.com/office/powerpoint/2010/main" val="250807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54"/>
          <p:cNvSpPr/>
          <p:nvPr/>
        </p:nvSpPr>
        <p:spPr>
          <a:xfrm flipH="1">
            <a:off x="6715125" y="2171824"/>
            <a:ext cx="463550" cy="728662"/>
          </a:xfrm>
          <a:prstGeom prst="triangle">
            <a:avLst>
              <a:gd name="adj" fmla="val 5418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47" name="Isosceles Triangle 54"/>
          <p:cNvSpPr/>
          <p:nvPr/>
        </p:nvSpPr>
        <p:spPr>
          <a:xfrm rot="20545890" flipH="1">
            <a:off x="8020050" y="2232149"/>
            <a:ext cx="463550" cy="728662"/>
          </a:xfrm>
          <a:prstGeom prst="triangle">
            <a:avLst>
              <a:gd name="adj" fmla="val 5418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48" name="Isosceles Triangle 78"/>
          <p:cNvSpPr/>
          <p:nvPr/>
        </p:nvSpPr>
        <p:spPr>
          <a:xfrm rot="18588813" flipH="1">
            <a:off x="9139238" y="1944811"/>
            <a:ext cx="382588" cy="1430337"/>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45" name="Isosceles Triangle 54"/>
          <p:cNvSpPr/>
          <p:nvPr/>
        </p:nvSpPr>
        <p:spPr>
          <a:xfrm>
            <a:off x="3922713" y="2219449"/>
            <a:ext cx="463550" cy="728662"/>
          </a:xfrm>
          <a:prstGeom prst="triangle">
            <a:avLst>
              <a:gd name="adj" fmla="val 5418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3" name="Isosceles Triangle 77"/>
          <p:cNvSpPr/>
          <p:nvPr/>
        </p:nvSpPr>
        <p:spPr>
          <a:xfrm>
            <a:off x="5351463" y="2090861"/>
            <a:ext cx="463550" cy="89217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7" name="Isosceles Triangle 54"/>
          <p:cNvSpPr/>
          <p:nvPr/>
        </p:nvSpPr>
        <p:spPr>
          <a:xfrm rot="1054110">
            <a:off x="2551113" y="2232149"/>
            <a:ext cx="463550" cy="728662"/>
          </a:xfrm>
          <a:prstGeom prst="triangle">
            <a:avLst>
              <a:gd name="adj" fmla="val 5418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8" name="Isosceles Triangle 78"/>
          <p:cNvSpPr/>
          <p:nvPr/>
        </p:nvSpPr>
        <p:spPr>
          <a:xfrm rot="3011187">
            <a:off x="1535113" y="1798761"/>
            <a:ext cx="382588" cy="1430337"/>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5" name="Rounded Rectangle 80"/>
          <p:cNvSpPr/>
          <p:nvPr/>
        </p:nvSpPr>
        <p:spPr>
          <a:xfrm flipV="1">
            <a:off x="460375" y="3232274"/>
            <a:ext cx="1406525" cy="1449387"/>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dirty="0">
              <a:solidFill>
                <a:prstClr val="white"/>
              </a:solidFill>
            </a:endParaRPr>
          </a:p>
        </p:txBody>
      </p:sp>
      <p:sp>
        <p:nvSpPr>
          <p:cNvPr id="76" name="Oval 68"/>
          <p:cNvSpPr/>
          <p:nvPr/>
        </p:nvSpPr>
        <p:spPr bwMode="auto">
          <a:xfrm>
            <a:off x="858838" y="2813174"/>
            <a:ext cx="611187"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1</a:t>
            </a:r>
          </a:p>
        </p:txBody>
      </p:sp>
      <p:sp>
        <p:nvSpPr>
          <p:cNvPr id="21515" name="TextBox 93"/>
          <p:cNvSpPr txBox="1">
            <a:spLocks noChangeArrowheads="1"/>
          </p:cNvSpPr>
          <p:nvPr/>
        </p:nvSpPr>
        <p:spPr bwMode="auto">
          <a:xfrm>
            <a:off x="334963" y="3204567"/>
            <a:ext cx="16589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a:solidFill>
                  <a:schemeClr val="tx2">
                    <a:lumMod val="75000"/>
                  </a:schemeClr>
                </a:solidFill>
                <a:latin typeface="+mn-lt"/>
              </a:rPr>
              <a:t>VALUTAZIONE VULNERABILITÀ SISMICA</a:t>
            </a:r>
          </a:p>
        </p:txBody>
      </p:sp>
      <p:pic>
        <p:nvPicPr>
          <p:cNvPr id="21516" name="Picture 5" descr="C:\Users\fabio.gasbarra\Desktop\immagini presentazione\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688" y="3564607"/>
            <a:ext cx="47148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ounded Rectangle 80"/>
          <p:cNvSpPr/>
          <p:nvPr/>
        </p:nvSpPr>
        <p:spPr>
          <a:xfrm flipV="1">
            <a:off x="6311900" y="3238624"/>
            <a:ext cx="1308100" cy="144621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18" name="TextBox 93"/>
          <p:cNvSpPr txBox="1">
            <a:spLocks noChangeArrowheads="1"/>
          </p:cNvSpPr>
          <p:nvPr/>
        </p:nvSpPr>
        <p:spPr bwMode="auto">
          <a:xfrm>
            <a:off x="6330950" y="3358554"/>
            <a:ext cx="1270000"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chemeClr val="tx2">
                    <a:lumMod val="75000"/>
                  </a:schemeClr>
                </a:solidFill>
                <a:latin typeface="+mn-lt"/>
              </a:rPr>
              <a:t>PROGETTAZIONE IMPIANTI TECNOLOGICI</a:t>
            </a:r>
          </a:p>
        </p:txBody>
      </p:sp>
      <p:sp>
        <p:nvSpPr>
          <p:cNvPr id="89" name="Oval 75"/>
          <p:cNvSpPr/>
          <p:nvPr/>
        </p:nvSpPr>
        <p:spPr bwMode="auto">
          <a:xfrm>
            <a:off x="6659563" y="2816349"/>
            <a:ext cx="612775"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5</a:t>
            </a:r>
          </a:p>
        </p:txBody>
      </p:sp>
      <p:sp>
        <p:nvSpPr>
          <p:cNvPr id="92" name="Rounded Rectangle 48"/>
          <p:cNvSpPr/>
          <p:nvPr/>
        </p:nvSpPr>
        <p:spPr>
          <a:xfrm flipV="1">
            <a:off x="3463925" y="3237036"/>
            <a:ext cx="1382713"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21" name="TextBox 93"/>
          <p:cNvSpPr txBox="1">
            <a:spLocks noChangeArrowheads="1"/>
          </p:cNvSpPr>
          <p:nvPr/>
        </p:nvSpPr>
        <p:spPr bwMode="auto">
          <a:xfrm>
            <a:off x="3525838" y="3293467"/>
            <a:ext cx="12588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chemeClr val="tx2">
                    <a:lumMod val="75000"/>
                  </a:schemeClr>
                </a:solidFill>
                <a:latin typeface="+mn-lt"/>
              </a:rPr>
              <a:t>VERIFICA DELLA PROGETTAZIONE </a:t>
            </a:r>
          </a:p>
        </p:txBody>
      </p:sp>
      <p:sp>
        <p:nvSpPr>
          <p:cNvPr id="95" name="Oval 72"/>
          <p:cNvSpPr/>
          <p:nvPr/>
        </p:nvSpPr>
        <p:spPr bwMode="auto">
          <a:xfrm>
            <a:off x="3848100" y="2816349"/>
            <a:ext cx="612775"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3</a:t>
            </a:r>
          </a:p>
        </p:txBody>
      </p:sp>
      <p:sp>
        <p:nvSpPr>
          <p:cNvPr id="71" name="Rounded Rectangle 80"/>
          <p:cNvSpPr/>
          <p:nvPr/>
        </p:nvSpPr>
        <p:spPr>
          <a:xfrm flipV="1">
            <a:off x="1963738" y="3237036"/>
            <a:ext cx="1406525"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24" name="TextBox 93"/>
          <p:cNvSpPr txBox="1">
            <a:spLocks noChangeArrowheads="1"/>
          </p:cNvSpPr>
          <p:nvPr/>
        </p:nvSpPr>
        <p:spPr bwMode="auto">
          <a:xfrm>
            <a:off x="1841500" y="3282354"/>
            <a:ext cx="1651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chemeClr val="tx2">
                    <a:lumMod val="75000"/>
                  </a:schemeClr>
                </a:solidFill>
                <a:latin typeface="+mn-lt"/>
              </a:rPr>
              <a:t>PROGETTAZIONE OPERE INGEGNERIA CIVILE</a:t>
            </a:r>
          </a:p>
        </p:txBody>
      </p:sp>
      <p:sp>
        <p:nvSpPr>
          <p:cNvPr id="83" name="Oval 58"/>
          <p:cNvSpPr/>
          <p:nvPr/>
        </p:nvSpPr>
        <p:spPr bwMode="auto">
          <a:xfrm>
            <a:off x="2360613" y="2816349"/>
            <a:ext cx="612775"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2</a:t>
            </a:r>
          </a:p>
        </p:txBody>
      </p:sp>
      <p:sp>
        <p:nvSpPr>
          <p:cNvPr id="21526" name="Rectangle 25"/>
          <p:cNvSpPr>
            <a:spLocks noChangeArrowheads="1"/>
          </p:cNvSpPr>
          <p:nvPr/>
        </p:nvSpPr>
        <p:spPr bwMode="auto">
          <a:xfrm>
            <a:off x="1617663" y="5064249"/>
            <a:ext cx="7761287" cy="123666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85725" indent="-85725">
              <a:defRPr sz="2000">
                <a:solidFill>
                  <a:schemeClr val="tx1"/>
                </a:solidFill>
                <a:latin typeface="Calibri" panose="020F0502020204030204" pitchFamily="34" charset="0"/>
                <a:cs typeface="Arial" panose="020B0604020202020204" pitchFamily="34" charset="0"/>
              </a:defRPr>
            </a:lvl1pPr>
            <a:lvl2pPr>
              <a:defRPr sz="2000">
                <a:solidFill>
                  <a:schemeClr val="tx1"/>
                </a:solidFill>
                <a:latin typeface="Calibri" panose="020F0502020204030204" pitchFamily="34" charset="0"/>
                <a:cs typeface="Arial" panose="020B0604020202020204" pitchFamily="34" charset="0"/>
              </a:defRPr>
            </a:lvl2pPr>
            <a:lvl3pPr>
              <a:defRPr sz="2000">
                <a:solidFill>
                  <a:schemeClr val="tx1"/>
                </a:solidFill>
                <a:latin typeface="Calibri" panose="020F0502020204030204" pitchFamily="34" charset="0"/>
                <a:cs typeface="Arial" panose="020B0604020202020204" pitchFamily="34" charset="0"/>
              </a:defRPr>
            </a:lvl3pPr>
            <a:lvl4pPr>
              <a:defRPr sz="2000">
                <a:solidFill>
                  <a:schemeClr val="tx1"/>
                </a:solidFill>
                <a:latin typeface="Calibri" panose="020F0502020204030204" pitchFamily="34" charset="0"/>
                <a:cs typeface="Arial" panose="020B0604020202020204" pitchFamily="34" charset="0"/>
              </a:defRPr>
            </a:lvl4pPr>
            <a:lvl5pPr>
              <a:defRPr sz="2000">
                <a:solidFill>
                  <a:schemeClr val="tx1"/>
                </a:solidFill>
                <a:latin typeface="Calibri" panose="020F0502020204030204" pitchFamily="34" charset="0"/>
                <a:cs typeface="Arial" panose="020B0604020202020204" pitchFamily="34" charset="0"/>
              </a:defRPr>
            </a:lvl5pPr>
            <a:lvl6pPr marL="2447925" indent="-161925"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05125" indent="-161925"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362325" indent="-161925"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19525" indent="-161925"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just">
              <a:buFont typeface="Arial" panose="020B0604020202020204" pitchFamily="34" charset="0"/>
              <a:buChar char="•"/>
            </a:pPr>
            <a:endParaRPr lang="it-IT" altLang="it-IT" sz="1200" b="1" i="1" dirty="0" smtClean="0">
              <a:solidFill>
                <a:schemeClr val="tx2">
                  <a:lumMod val="75000"/>
                </a:schemeClr>
              </a:solidFill>
            </a:endParaRPr>
          </a:p>
          <a:p>
            <a:pPr algn="just">
              <a:buFont typeface="Arial" panose="020B0604020202020204" pitchFamily="34" charset="0"/>
              <a:buChar char="•"/>
            </a:pPr>
            <a:r>
              <a:rPr lang="it-IT" altLang="it-IT" sz="1200" b="1" i="1" dirty="0" smtClean="0">
                <a:solidFill>
                  <a:schemeClr val="tx2">
                    <a:lumMod val="75000"/>
                  </a:schemeClr>
                </a:solidFill>
              </a:rPr>
              <a:t>Sono </a:t>
            </a:r>
            <a:r>
              <a:rPr lang="it-IT" altLang="it-IT" sz="1200" b="1" i="1" dirty="0">
                <a:solidFill>
                  <a:schemeClr val="tx2">
                    <a:lumMod val="75000"/>
                  </a:schemeClr>
                </a:solidFill>
              </a:rPr>
              <a:t>abilitati </a:t>
            </a:r>
            <a:r>
              <a:rPr lang="it-IT" altLang="it-IT" sz="1200" b="1" i="1" dirty="0" smtClean="0">
                <a:solidFill>
                  <a:schemeClr val="tx2">
                    <a:lumMod val="75000"/>
                  </a:schemeClr>
                </a:solidFill>
              </a:rPr>
              <a:t>ingegneri civili e industriali, </a:t>
            </a:r>
            <a:r>
              <a:rPr lang="it-IT" altLang="it-IT" sz="1200" b="1" i="1" dirty="0">
                <a:solidFill>
                  <a:schemeClr val="tx2">
                    <a:lumMod val="75000"/>
                  </a:schemeClr>
                </a:solidFill>
              </a:rPr>
              <a:t>geometri e architetti</a:t>
            </a:r>
          </a:p>
          <a:p>
            <a:pPr algn="just">
              <a:buFont typeface="Arial" panose="020B0604020202020204" pitchFamily="34" charset="0"/>
              <a:buChar char="•"/>
            </a:pPr>
            <a:endParaRPr lang="it-IT" altLang="it-IT" sz="1200" b="1" i="1" dirty="0">
              <a:solidFill>
                <a:schemeClr val="tx2">
                  <a:lumMod val="75000"/>
                </a:schemeClr>
              </a:solidFill>
            </a:endParaRPr>
          </a:p>
          <a:p>
            <a:pPr algn="just">
              <a:buFont typeface="Arial" panose="020B0604020202020204" pitchFamily="34" charset="0"/>
              <a:buChar char="•"/>
            </a:pPr>
            <a:r>
              <a:rPr lang="it-IT" altLang="it-IT" sz="1200" b="1" i="1" dirty="0">
                <a:solidFill>
                  <a:schemeClr val="tx2">
                    <a:lumMod val="75000"/>
                  </a:schemeClr>
                </a:solidFill>
              </a:rPr>
              <a:t>Le amministrazioni potranno scegliere per ogni Richiesta di Offerta i professionisti più idonei, in funzione dei requisiti di «qualificazione» (certificazioni, fatturato, importo dei contratti di punta, ecc.). </a:t>
            </a:r>
          </a:p>
        </p:txBody>
      </p:sp>
      <p:sp>
        <p:nvSpPr>
          <p:cNvPr id="29" name="Rectangle 101"/>
          <p:cNvSpPr/>
          <p:nvPr/>
        </p:nvSpPr>
        <p:spPr>
          <a:xfrm>
            <a:off x="1098550" y="1671761"/>
            <a:ext cx="8856663" cy="693738"/>
          </a:xfrm>
          <a:prstGeom prst="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altLang="it-IT" sz="1400" b="1" i="1" dirty="0">
                <a:solidFill>
                  <a:schemeClr val="bg1"/>
                </a:solidFill>
              </a:rPr>
              <a:t>Mercato Elettronico per la Pubblica Amministrazione</a:t>
            </a:r>
          </a:p>
          <a:p>
            <a:pPr algn="ctr">
              <a:defRPr/>
            </a:pPr>
            <a:r>
              <a:rPr lang="it-IT" altLang="it-IT" sz="1400" b="1" i="1" dirty="0">
                <a:solidFill>
                  <a:schemeClr val="bg1"/>
                </a:solidFill>
              </a:rPr>
              <a:t>(solo per incarichi con importo a base di gara inferiore alla soglia comunitaria)</a:t>
            </a:r>
          </a:p>
        </p:txBody>
      </p:sp>
      <p:sp>
        <p:nvSpPr>
          <p:cNvPr id="31" name="Rounded Rectangle 80"/>
          <p:cNvSpPr/>
          <p:nvPr/>
        </p:nvSpPr>
        <p:spPr>
          <a:xfrm flipV="1">
            <a:off x="4929188" y="3238624"/>
            <a:ext cx="1308100" cy="144621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29" name="TextBox 93"/>
          <p:cNvSpPr txBox="1">
            <a:spLocks noChangeArrowheads="1"/>
          </p:cNvSpPr>
          <p:nvPr/>
        </p:nvSpPr>
        <p:spPr bwMode="auto">
          <a:xfrm>
            <a:off x="5037138" y="3288704"/>
            <a:ext cx="1092200"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chemeClr val="tx2">
                    <a:lumMod val="75000"/>
                  </a:schemeClr>
                </a:solidFill>
                <a:latin typeface="+mn-lt"/>
              </a:rPr>
              <a:t>VERIFICA DEI MODELLI BIM</a:t>
            </a:r>
          </a:p>
        </p:txBody>
      </p:sp>
      <p:sp>
        <p:nvSpPr>
          <p:cNvPr id="33" name="Oval 75"/>
          <p:cNvSpPr/>
          <p:nvPr/>
        </p:nvSpPr>
        <p:spPr bwMode="auto">
          <a:xfrm>
            <a:off x="5276850" y="2816349"/>
            <a:ext cx="612775"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4</a:t>
            </a:r>
          </a:p>
        </p:txBody>
      </p:sp>
      <p:pic>
        <p:nvPicPr>
          <p:cNvPr id="21531" name="Picture 2" descr="C:\Users\fabio.gasbarra\Desktop\immagini presentazio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525" y="3631282"/>
            <a:ext cx="7318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80"/>
          <p:cNvSpPr/>
          <p:nvPr/>
        </p:nvSpPr>
        <p:spPr>
          <a:xfrm flipV="1">
            <a:off x="7694613" y="3238624"/>
            <a:ext cx="1308100" cy="144621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33" name="TextBox 93"/>
          <p:cNvSpPr txBox="1">
            <a:spLocks noChangeArrowheads="1"/>
          </p:cNvSpPr>
          <p:nvPr/>
        </p:nvSpPr>
        <p:spPr bwMode="auto">
          <a:xfrm>
            <a:off x="7726363" y="3358554"/>
            <a:ext cx="1244600"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a:solidFill>
                  <a:schemeClr val="tx2">
                    <a:lumMod val="75000"/>
                  </a:schemeClr>
                </a:solidFill>
                <a:latin typeface="+mn-lt"/>
              </a:rPr>
              <a:t>COORDINATORE SICUREZZA </a:t>
            </a:r>
            <a:r>
              <a:rPr lang="it-IT" altLang="it-IT" sz="1000" b="1" dirty="0" smtClean="0">
                <a:solidFill>
                  <a:schemeClr val="tx2">
                    <a:lumMod val="75000"/>
                  </a:schemeClr>
                </a:solidFill>
                <a:latin typeface="+mn-lt"/>
              </a:rPr>
              <a:t>PROGETTAZIONE ED ESECUZIONE</a:t>
            </a:r>
            <a:endParaRPr lang="it-IT" altLang="it-IT" sz="1000" b="1" dirty="0">
              <a:solidFill>
                <a:schemeClr val="tx2">
                  <a:lumMod val="75000"/>
                </a:schemeClr>
              </a:solidFill>
              <a:latin typeface="+mn-lt"/>
            </a:endParaRPr>
          </a:p>
        </p:txBody>
      </p:sp>
      <p:sp>
        <p:nvSpPr>
          <p:cNvPr id="38" name="Oval 75"/>
          <p:cNvSpPr/>
          <p:nvPr/>
        </p:nvSpPr>
        <p:spPr bwMode="auto">
          <a:xfrm>
            <a:off x="8043863" y="2816349"/>
            <a:ext cx="611187"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6</a:t>
            </a:r>
          </a:p>
        </p:txBody>
      </p:sp>
      <p:sp>
        <p:nvSpPr>
          <p:cNvPr id="41" name="Rounded Rectangle 80"/>
          <p:cNvSpPr/>
          <p:nvPr/>
        </p:nvSpPr>
        <p:spPr>
          <a:xfrm flipV="1">
            <a:off x="9077325" y="3238624"/>
            <a:ext cx="1309688" cy="144621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21536" name="TextBox 93"/>
          <p:cNvSpPr txBox="1">
            <a:spLocks noChangeArrowheads="1"/>
          </p:cNvSpPr>
          <p:nvPr/>
        </p:nvSpPr>
        <p:spPr bwMode="auto">
          <a:xfrm>
            <a:off x="9185275" y="3288704"/>
            <a:ext cx="1093788"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chemeClr val="tx2">
                    <a:lumMod val="75000"/>
                  </a:schemeClr>
                </a:solidFill>
                <a:latin typeface="+mn-lt"/>
              </a:rPr>
              <a:t>DIREZIONE DEI LAVORI</a:t>
            </a:r>
          </a:p>
        </p:txBody>
      </p:sp>
      <p:sp>
        <p:nvSpPr>
          <p:cNvPr id="43" name="Oval 75"/>
          <p:cNvSpPr/>
          <p:nvPr/>
        </p:nvSpPr>
        <p:spPr bwMode="auto">
          <a:xfrm>
            <a:off x="9426575" y="2816349"/>
            <a:ext cx="611188" cy="361950"/>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7</a:t>
            </a:r>
          </a:p>
        </p:txBody>
      </p:sp>
      <p:pic>
        <p:nvPicPr>
          <p:cNvPr id="21538" name="Picture 3" descr="C:\Users\fabio.gasbarra\Desktop\immagini presentazion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3812257"/>
            <a:ext cx="411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5"/>
          <p:cNvGrpSpPr>
            <a:grpSpLocks noChangeAspect="1"/>
          </p:cNvGrpSpPr>
          <p:nvPr/>
        </p:nvGrpSpPr>
        <p:grpSpPr bwMode="auto">
          <a:xfrm>
            <a:off x="7014347" y="3815580"/>
            <a:ext cx="257737" cy="351109"/>
            <a:chOff x="3468" y="1659"/>
            <a:chExt cx="737" cy="1004"/>
          </a:xfrm>
          <a:solidFill>
            <a:srgbClr val="0C3A56"/>
          </a:solidFill>
        </p:grpSpPr>
        <p:sp>
          <p:nvSpPr>
            <p:cNvPr id="50"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51"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52"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53"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pic>
        <p:nvPicPr>
          <p:cNvPr id="21540" name="Picture 3" descr="C:\Users\fabio.gasbarra\Desktop\immagini presentazion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650" y="3786857"/>
            <a:ext cx="4095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5"/>
          <p:cNvGrpSpPr>
            <a:grpSpLocks noChangeAspect="1"/>
          </p:cNvGrpSpPr>
          <p:nvPr/>
        </p:nvGrpSpPr>
        <p:grpSpPr bwMode="auto">
          <a:xfrm>
            <a:off x="4187586" y="3789761"/>
            <a:ext cx="257737" cy="351109"/>
            <a:chOff x="3468" y="1659"/>
            <a:chExt cx="737" cy="1004"/>
          </a:xfrm>
          <a:solidFill>
            <a:srgbClr val="0C3A56"/>
          </a:solidFill>
        </p:grpSpPr>
        <p:sp>
          <p:nvSpPr>
            <p:cNvPr id="57"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58"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59"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60"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pic>
        <p:nvPicPr>
          <p:cNvPr id="21542" name="Picture 3" descr="C:\Users\fabio.gasbarra\Desktop\immagini presentazion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950" y="3786857"/>
            <a:ext cx="411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5"/>
          <p:cNvGrpSpPr>
            <a:grpSpLocks noChangeAspect="1"/>
          </p:cNvGrpSpPr>
          <p:nvPr/>
        </p:nvGrpSpPr>
        <p:grpSpPr bwMode="auto">
          <a:xfrm>
            <a:off x="2778876" y="3789761"/>
            <a:ext cx="257737" cy="351109"/>
            <a:chOff x="3468" y="1659"/>
            <a:chExt cx="737" cy="1004"/>
          </a:xfrm>
          <a:solidFill>
            <a:srgbClr val="0C3A56"/>
          </a:solidFill>
        </p:grpSpPr>
        <p:sp>
          <p:nvSpPr>
            <p:cNvPr id="66"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69"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72"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73"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pic>
        <p:nvPicPr>
          <p:cNvPr id="21544" name="Picture 2" descr="C:\Users\fabio.gasbarra\Desktop\immagini presentazio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3826545"/>
            <a:ext cx="58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422"/>
          <p:cNvSpPr>
            <a:spLocks noEditPoints="1"/>
          </p:cNvSpPr>
          <p:nvPr/>
        </p:nvSpPr>
        <p:spPr bwMode="auto">
          <a:xfrm>
            <a:off x="8359775" y="3894261"/>
            <a:ext cx="260350" cy="287338"/>
          </a:xfrm>
          <a:custGeom>
            <a:avLst/>
            <a:gdLst>
              <a:gd name="T0" fmla="*/ 165202 w 93"/>
              <a:gd name="T1" fmla="*/ 0 h 103"/>
              <a:gd name="T2" fmla="*/ 244212 w 93"/>
              <a:gd name="T3" fmla="*/ 14366 h 103"/>
              <a:gd name="T4" fmla="*/ 308857 w 93"/>
              <a:gd name="T5" fmla="*/ 10774 h 103"/>
              <a:gd name="T6" fmla="*/ 326813 w 93"/>
              <a:gd name="T7" fmla="*/ 61054 h 103"/>
              <a:gd name="T8" fmla="*/ 333996 w 93"/>
              <a:gd name="T9" fmla="*/ 172387 h 103"/>
              <a:gd name="T10" fmla="*/ 298082 w 93"/>
              <a:gd name="T11" fmla="*/ 276537 h 103"/>
              <a:gd name="T12" fmla="*/ 265760 w 93"/>
              <a:gd name="T13" fmla="*/ 323225 h 103"/>
              <a:gd name="T14" fmla="*/ 222664 w 93"/>
              <a:gd name="T15" fmla="*/ 348365 h 103"/>
              <a:gd name="T16" fmla="*/ 165202 w 93"/>
              <a:gd name="T17" fmla="*/ 369913 h 103"/>
              <a:gd name="T18" fmla="*/ 136471 w 93"/>
              <a:gd name="T19" fmla="*/ 366322 h 103"/>
              <a:gd name="T20" fmla="*/ 89784 w 93"/>
              <a:gd name="T21" fmla="*/ 337591 h 103"/>
              <a:gd name="T22" fmla="*/ 50279 w 93"/>
              <a:gd name="T23" fmla="*/ 298085 h 103"/>
              <a:gd name="T24" fmla="*/ 14365 w 93"/>
              <a:gd name="T25" fmla="*/ 226257 h 103"/>
              <a:gd name="T26" fmla="*/ 0 w 93"/>
              <a:gd name="T27" fmla="*/ 114924 h 103"/>
              <a:gd name="T28" fmla="*/ 21548 w 93"/>
              <a:gd name="T29" fmla="*/ 10774 h 103"/>
              <a:gd name="T30" fmla="*/ 53870 w 93"/>
              <a:gd name="T31" fmla="*/ 14366 h 103"/>
              <a:gd name="T32" fmla="*/ 132880 w 93"/>
              <a:gd name="T33" fmla="*/ 10774 h 103"/>
              <a:gd name="T34" fmla="*/ 165202 w 93"/>
              <a:gd name="T35" fmla="*/ 0 h 103"/>
              <a:gd name="T36" fmla="*/ 294491 w 93"/>
              <a:gd name="T37" fmla="*/ 104150 h 103"/>
              <a:gd name="T38" fmla="*/ 283717 w 93"/>
              <a:gd name="T39" fmla="*/ 53871 h 103"/>
              <a:gd name="T40" fmla="*/ 222664 w 93"/>
              <a:gd name="T41" fmla="*/ 53871 h 103"/>
              <a:gd name="T42" fmla="*/ 165202 w 93"/>
              <a:gd name="T43" fmla="*/ 43097 h 103"/>
              <a:gd name="T44" fmla="*/ 50279 w 93"/>
              <a:gd name="T45" fmla="*/ 53871 h 103"/>
              <a:gd name="T46" fmla="*/ 43096 w 93"/>
              <a:gd name="T47" fmla="*/ 104150 h 103"/>
              <a:gd name="T48" fmla="*/ 294491 w 93"/>
              <a:gd name="T49" fmla="*/ 125699 h 103"/>
              <a:gd name="T50" fmla="*/ 43096 w 93"/>
              <a:gd name="T51" fmla="*/ 125699 h 103"/>
              <a:gd name="T52" fmla="*/ 50279 w 93"/>
              <a:gd name="T53" fmla="*/ 193935 h 103"/>
              <a:gd name="T54" fmla="*/ 71827 w 93"/>
              <a:gd name="T55" fmla="*/ 254989 h 103"/>
              <a:gd name="T56" fmla="*/ 111332 w 93"/>
              <a:gd name="T57" fmla="*/ 298085 h 103"/>
              <a:gd name="T58" fmla="*/ 165202 w 93"/>
              <a:gd name="T59" fmla="*/ 326816 h 103"/>
              <a:gd name="T60" fmla="*/ 197525 w 93"/>
              <a:gd name="T61" fmla="*/ 316042 h 103"/>
              <a:gd name="T62" fmla="*/ 247803 w 93"/>
              <a:gd name="T63" fmla="*/ 276537 h 103"/>
              <a:gd name="T64" fmla="*/ 276534 w 93"/>
              <a:gd name="T65" fmla="*/ 222666 h 103"/>
              <a:gd name="T66" fmla="*/ 294491 w 93"/>
              <a:gd name="T67" fmla="*/ 161612 h 103"/>
              <a:gd name="T68" fmla="*/ 294491 w 93"/>
              <a:gd name="T69" fmla="*/ 125699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03">
                <a:moveTo>
                  <a:pt x="46" y="0"/>
                </a:moveTo>
                <a:lnTo>
                  <a:pt x="46" y="0"/>
                </a:lnTo>
                <a:lnTo>
                  <a:pt x="57" y="3"/>
                </a:lnTo>
                <a:lnTo>
                  <a:pt x="68" y="4"/>
                </a:lnTo>
                <a:lnTo>
                  <a:pt x="79" y="4"/>
                </a:lnTo>
                <a:lnTo>
                  <a:pt x="86" y="3"/>
                </a:lnTo>
                <a:lnTo>
                  <a:pt x="91" y="17"/>
                </a:lnTo>
                <a:lnTo>
                  <a:pt x="93" y="32"/>
                </a:lnTo>
                <a:lnTo>
                  <a:pt x="93" y="48"/>
                </a:lnTo>
                <a:lnTo>
                  <a:pt x="90" y="63"/>
                </a:lnTo>
                <a:lnTo>
                  <a:pt x="83" y="77"/>
                </a:lnTo>
                <a:lnTo>
                  <a:pt x="79" y="83"/>
                </a:lnTo>
                <a:lnTo>
                  <a:pt x="74" y="90"/>
                </a:lnTo>
                <a:lnTo>
                  <a:pt x="68" y="94"/>
                </a:lnTo>
                <a:lnTo>
                  <a:pt x="62" y="97"/>
                </a:lnTo>
                <a:lnTo>
                  <a:pt x="55" y="102"/>
                </a:lnTo>
                <a:lnTo>
                  <a:pt x="46" y="103"/>
                </a:lnTo>
                <a:lnTo>
                  <a:pt x="38" y="102"/>
                </a:lnTo>
                <a:lnTo>
                  <a:pt x="31" y="97"/>
                </a:lnTo>
                <a:lnTo>
                  <a:pt x="25" y="94"/>
                </a:lnTo>
                <a:lnTo>
                  <a:pt x="18" y="90"/>
                </a:lnTo>
                <a:lnTo>
                  <a:pt x="14" y="83"/>
                </a:lnTo>
                <a:lnTo>
                  <a:pt x="9" y="77"/>
                </a:lnTo>
                <a:lnTo>
                  <a:pt x="4" y="63"/>
                </a:lnTo>
                <a:lnTo>
                  <a:pt x="0" y="48"/>
                </a:lnTo>
                <a:lnTo>
                  <a:pt x="0" y="32"/>
                </a:lnTo>
                <a:lnTo>
                  <a:pt x="1" y="17"/>
                </a:lnTo>
                <a:lnTo>
                  <a:pt x="6" y="3"/>
                </a:lnTo>
                <a:lnTo>
                  <a:pt x="15" y="4"/>
                </a:lnTo>
                <a:lnTo>
                  <a:pt x="26" y="4"/>
                </a:lnTo>
                <a:lnTo>
                  <a:pt x="37" y="3"/>
                </a:lnTo>
                <a:lnTo>
                  <a:pt x="46" y="0"/>
                </a:lnTo>
                <a:close/>
                <a:moveTo>
                  <a:pt x="12" y="29"/>
                </a:moveTo>
                <a:lnTo>
                  <a:pt x="82" y="29"/>
                </a:lnTo>
                <a:lnTo>
                  <a:pt x="79" y="15"/>
                </a:lnTo>
                <a:lnTo>
                  <a:pt x="62" y="15"/>
                </a:lnTo>
                <a:lnTo>
                  <a:pt x="46" y="12"/>
                </a:lnTo>
                <a:lnTo>
                  <a:pt x="31" y="15"/>
                </a:lnTo>
                <a:lnTo>
                  <a:pt x="14" y="15"/>
                </a:lnTo>
                <a:lnTo>
                  <a:pt x="12" y="29"/>
                </a:lnTo>
                <a:close/>
                <a:moveTo>
                  <a:pt x="82" y="35"/>
                </a:moveTo>
                <a:lnTo>
                  <a:pt x="12" y="35"/>
                </a:lnTo>
                <a:lnTo>
                  <a:pt x="12" y="45"/>
                </a:lnTo>
                <a:lnTo>
                  <a:pt x="14" y="54"/>
                </a:lnTo>
                <a:lnTo>
                  <a:pt x="15" y="62"/>
                </a:lnTo>
                <a:lnTo>
                  <a:pt x="20" y="71"/>
                </a:lnTo>
                <a:lnTo>
                  <a:pt x="25" y="77"/>
                </a:lnTo>
                <a:lnTo>
                  <a:pt x="31" y="83"/>
                </a:lnTo>
                <a:lnTo>
                  <a:pt x="38" y="88"/>
                </a:lnTo>
                <a:lnTo>
                  <a:pt x="46" y="91"/>
                </a:lnTo>
                <a:lnTo>
                  <a:pt x="55" y="88"/>
                </a:lnTo>
                <a:lnTo>
                  <a:pt x="63" y="83"/>
                </a:lnTo>
                <a:lnTo>
                  <a:pt x="69" y="77"/>
                </a:lnTo>
                <a:lnTo>
                  <a:pt x="74" y="71"/>
                </a:lnTo>
                <a:lnTo>
                  <a:pt x="77" y="62"/>
                </a:lnTo>
                <a:lnTo>
                  <a:pt x="80" y="54"/>
                </a:lnTo>
                <a:lnTo>
                  <a:pt x="82" y="45"/>
                </a:lnTo>
                <a:lnTo>
                  <a:pt x="82" y="35"/>
                </a:lnTo>
                <a:close/>
              </a:path>
            </a:pathLst>
          </a:custGeom>
          <a:solidFill>
            <a:srgbClr val="0C3A56"/>
          </a:solidFill>
          <a:ln>
            <a:noFill/>
          </a:ln>
          <a:extLst/>
        </p:spPr>
        <p:txBody>
          <a:bodyPr/>
          <a:lstStyle/>
          <a:p>
            <a:pPr eaLnBrk="1" fontAlgn="auto" hangingPunct="1">
              <a:spcBef>
                <a:spcPts val="0"/>
              </a:spcBef>
              <a:spcAft>
                <a:spcPts val="0"/>
              </a:spcAft>
              <a:defRPr/>
            </a:pPr>
            <a:endParaRPr lang="en-US" kern="0">
              <a:solidFill>
                <a:sysClr val="windowText" lastClr="000000"/>
              </a:solidFill>
              <a:latin typeface="+mn-lt"/>
            </a:endParaRPr>
          </a:p>
        </p:txBody>
      </p:sp>
      <p:pic>
        <p:nvPicPr>
          <p:cNvPr id="21546" name="Picture 5" descr="C:\Users\fabio.gasbarra\Desktop\immagini presentazione\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4525" y="3867820"/>
            <a:ext cx="3381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201"/>
          <p:cNvSpPr>
            <a:spLocks noEditPoints="1"/>
          </p:cNvSpPr>
          <p:nvPr/>
        </p:nvSpPr>
        <p:spPr bwMode="auto">
          <a:xfrm>
            <a:off x="9813925" y="3870449"/>
            <a:ext cx="231775" cy="292100"/>
          </a:xfrm>
          <a:custGeom>
            <a:avLst/>
            <a:gdLst>
              <a:gd name="T0" fmla="*/ 74813 w 87"/>
              <a:gd name="T1" fmla="*/ 35438 h 110"/>
              <a:gd name="T2" fmla="*/ 43313 w 87"/>
              <a:gd name="T3" fmla="*/ 70876 h 110"/>
              <a:gd name="T4" fmla="*/ 307129 w 87"/>
              <a:gd name="T5" fmla="*/ 389819 h 110"/>
              <a:gd name="T6" fmla="*/ 252003 w 87"/>
              <a:gd name="T7" fmla="*/ 70876 h 110"/>
              <a:gd name="T8" fmla="*/ 90564 w 87"/>
              <a:gd name="T9" fmla="*/ 90564 h 110"/>
              <a:gd name="T10" fmla="*/ 90564 w 87"/>
              <a:gd name="T11" fmla="*/ 35438 h 110"/>
              <a:gd name="T12" fmla="*/ 122064 w 87"/>
              <a:gd name="T13" fmla="*/ 15750 h 110"/>
              <a:gd name="T14" fmla="*/ 220503 w 87"/>
              <a:gd name="T15" fmla="*/ 0 h 110"/>
              <a:gd name="T16" fmla="*/ 252003 w 87"/>
              <a:gd name="T17" fmla="*/ 15750 h 110"/>
              <a:gd name="T18" fmla="*/ 322879 w 87"/>
              <a:gd name="T19" fmla="*/ 35438 h 110"/>
              <a:gd name="T20" fmla="*/ 342567 w 87"/>
              <a:gd name="T21" fmla="*/ 55126 h 110"/>
              <a:gd name="T22" fmla="*/ 342567 w 87"/>
              <a:gd name="T23" fmla="*/ 433132 h 110"/>
              <a:gd name="T24" fmla="*/ 19688 w 87"/>
              <a:gd name="T25" fmla="*/ 433132 h 110"/>
              <a:gd name="T26" fmla="*/ 0 w 87"/>
              <a:gd name="T27" fmla="*/ 413444 h 110"/>
              <a:gd name="T28" fmla="*/ 0 w 87"/>
              <a:gd name="T29" fmla="*/ 35438 h 110"/>
              <a:gd name="T30" fmla="*/ 19688 w 87"/>
              <a:gd name="T31" fmla="*/ 35438 h 110"/>
              <a:gd name="T32" fmla="*/ 98439 w 87"/>
              <a:gd name="T33" fmla="*/ 255942 h 110"/>
              <a:gd name="T34" fmla="*/ 98439 w 87"/>
              <a:gd name="T35" fmla="*/ 322880 h 110"/>
              <a:gd name="T36" fmla="*/ 141752 w 87"/>
              <a:gd name="T37" fmla="*/ 322880 h 110"/>
              <a:gd name="T38" fmla="*/ 122064 w 87"/>
              <a:gd name="T39" fmla="*/ 287442 h 110"/>
              <a:gd name="T40" fmla="*/ 196878 w 87"/>
              <a:gd name="T41" fmla="*/ 346506 h 110"/>
              <a:gd name="T42" fmla="*/ 240191 w 87"/>
              <a:gd name="T43" fmla="*/ 322880 h 110"/>
              <a:gd name="T44" fmla="*/ 255941 w 87"/>
              <a:gd name="T45" fmla="*/ 311068 h 110"/>
              <a:gd name="T46" fmla="*/ 279566 w 87"/>
              <a:gd name="T47" fmla="*/ 153565 h 110"/>
              <a:gd name="T48" fmla="*/ 177190 w 87"/>
              <a:gd name="T49" fmla="*/ 279567 h 110"/>
              <a:gd name="T50" fmla="*/ 86626 w 87"/>
              <a:gd name="T51" fmla="*/ 244129 h 110"/>
              <a:gd name="T52" fmla="*/ 212628 w 87"/>
              <a:gd name="T53" fmla="*/ 299255 h 110"/>
              <a:gd name="T54" fmla="*/ 224440 w 87"/>
              <a:gd name="T55" fmla="*/ 267754 h 110"/>
              <a:gd name="T56" fmla="*/ 212628 w 87"/>
              <a:gd name="T57" fmla="*/ 299255 h 110"/>
              <a:gd name="T58" fmla="*/ 98439 w 87"/>
              <a:gd name="T59" fmla="*/ 165378 h 110"/>
              <a:gd name="T60" fmla="*/ 98439 w 87"/>
              <a:gd name="T61" fmla="*/ 212628 h 110"/>
              <a:gd name="T62" fmla="*/ 122064 w 87"/>
              <a:gd name="T63" fmla="*/ 192941 h 110"/>
              <a:gd name="T64" fmla="*/ 224440 w 87"/>
              <a:gd name="T65" fmla="*/ 165378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110">
                <a:moveTo>
                  <a:pt x="5" y="9"/>
                </a:moveTo>
                <a:lnTo>
                  <a:pt x="19" y="9"/>
                </a:lnTo>
                <a:lnTo>
                  <a:pt x="19" y="18"/>
                </a:lnTo>
                <a:lnTo>
                  <a:pt x="11" y="18"/>
                </a:lnTo>
                <a:lnTo>
                  <a:pt x="11" y="99"/>
                </a:lnTo>
                <a:lnTo>
                  <a:pt x="78" y="99"/>
                </a:lnTo>
                <a:lnTo>
                  <a:pt x="78" y="18"/>
                </a:lnTo>
                <a:lnTo>
                  <a:pt x="64" y="18"/>
                </a:lnTo>
                <a:lnTo>
                  <a:pt x="64" y="23"/>
                </a:lnTo>
                <a:lnTo>
                  <a:pt x="23" y="23"/>
                </a:lnTo>
                <a:lnTo>
                  <a:pt x="23" y="18"/>
                </a:lnTo>
                <a:lnTo>
                  <a:pt x="23" y="9"/>
                </a:lnTo>
                <a:lnTo>
                  <a:pt x="23" y="4"/>
                </a:lnTo>
                <a:lnTo>
                  <a:pt x="31" y="4"/>
                </a:lnTo>
                <a:lnTo>
                  <a:pt x="31" y="0"/>
                </a:lnTo>
                <a:lnTo>
                  <a:pt x="56" y="0"/>
                </a:lnTo>
                <a:lnTo>
                  <a:pt x="56" y="4"/>
                </a:lnTo>
                <a:lnTo>
                  <a:pt x="64" y="4"/>
                </a:lnTo>
                <a:lnTo>
                  <a:pt x="64" y="9"/>
                </a:lnTo>
                <a:lnTo>
                  <a:pt x="82" y="9"/>
                </a:lnTo>
                <a:lnTo>
                  <a:pt x="87" y="9"/>
                </a:lnTo>
                <a:lnTo>
                  <a:pt x="87" y="14"/>
                </a:lnTo>
                <a:lnTo>
                  <a:pt x="87" y="105"/>
                </a:lnTo>
                <a:lnTo>
                  <a:pt x="87" y="110"/>
                </a:lnTo>
                <a:lnTo>
                  <a:pt x="82" y="110"/>
                </a:lnTo>
                <a:lnTo>
                  <a:pt x="5" y="110"/>
                </a:lnTo>
                <a:lnTo>
                  <a:pt x="0" y="110"/>
                </a:lnTo>
                <a:lnTo>
                  <a:pt x="0" y="105"/>
                </a:lnTo>
                <a:lnTo>
                  <a:pt x="0" y="14"/>
                </a:lnTo>
                <a:lnTo>
                  <a:pt x="0" y="9"/>
                </a:lnTo>
                <a:lnTo>
                  <a:pt x="5" y="9"/>
                </a:lnTo>
                <a:close/>
                <a:moveTo>
                  <a:pt x="22" y="62"/>
                </a:moveTo>
                <a:lnTo>
                  <a:pt x="25" y="65"/>
                </a:lnTo>
                <a:lnTo>
                  <a:pt x="25" y="79"/>
                </a:lnTo>
                <a:lnTo>
                  <a:pt x="25" y="82"/>
                </a:lnTo>
                <a:lnTo>
                  <a:pt x="28" y="82"/>
                </a:lnTo>
                <a:lnTo>
                  <a:pt x="36" y="82"/>
                </a:lnTo>
                <a:lnTo>
                  <a:pt x="31" y="76"/>
                </a:lnTo>
                <a:lnTo>
                  <a:pt x="31" y="73"/>
                </a:lnTo>
                <a:lnTo>
                  <a:pt x="45" y="88"/>
                </a:lnTo>
                <a:lnTo>
                  <a:pt x="50" y="88"/>
                </a:lnTo>
                <a:lnTo>
                  <a:pt x="51" y="82"/>
                </a:lnTo>
                <a:lnTo>
                  <a:pt x="61" y="82"/>
                </a:lnTo>
                <a:lnTo>
                  <a:pt x="65" y="82"/>
                </a:lnTo>
                <a:lnTo>
                  <a:pt x="65" y="79"/>
                </a:lnTo>
                <a:lnTo>
                  <a:pt x="65" y="54"/>
                </a:lnTo>
                <a:lnTo>
                  <a:pt x="71" y="39"/>
                </a:lnTo>
                <a:lnTo>
                  <a:pt x="67" y="35"/>
                </a:lnTo>
                <a:lnTo>
                  <a:pt x="45" y="71"/>
                </a:lnTo>
                <a:lnTo>
                  <a:pt x="25" y="57"/>
                </a:lnTo>
                <a:lnTo>
                  <a:pt x="22" y="62"/>
                </a:lnTo>
                <a:close/>
                <a:moveTo>
                  <a:pt x="54" y="76"/>
                </a:moveTo>
                <a:lnTo>
                  <a:pt x="57" y="76"/>
                </a:lnTo>
                <a:lnTo>
                  <a:pt x="57" y="68"/>
                </a:lnTo>
                <a:lnTo>
                  <a:pt x="54" y="76"/>
                </a:lnTo>
                <a:close/>
                <a:moveTo>
                  <a:pt x="28" y="42"/>
                </a:moveTo>
                <a:lnTo>
                  <a:pt x="25" y="42"/>
                </a:lnTo>
                <a:lnTo>
                  <a:pt x="25" y="46"/>
                </a:lnTo>
                <a:lnTo>
                  <a:pt x="25" y="54"/>
                </a:lnTo>
                <a:lnTo>
                  <a:pt x="31" y="57"/>
                </a:lnTo>
                <a:lnTo>
                  <a:pt x="31" y="49"/>
                </a:lnTo>
                <a:lnTo>
                  <a:pt x="53" y="49"/>
                </a:lnTo>
                <a:lnTo>
                  <a:pt x="57" y="42"/>
                </a:lnTo>
                <a:lnTo>
                  <a:pt x="28" y="42"/>
                </a:lnTo>
                <a:close/>
              </a:path>
            </a:pathLst>
          </a:custGeom>
          <a:solidFill>
            <a:srgbClr val="0C3A56"/>
          </a:solidFill>
          <a:ln>
            <a:noFill/>
          </a:ln>
          <a:extLst/>
        </p:spPr>
        <p:txBody>
          <a:bodyPr/>
          <a:lstStyle/>
          <a:p>
            <a:pPr eaLnBrk="1" fontAlgn="auto" hangingPunct="1">
              <a:spcBef>
                <a:spcPts val="0"/>
              </a:spcBef>
              <a:spcAft>
                <a:spcPts val="0"/>
              </a:spcAft>
              <a:defRPr/>
            </a:pPr>
            <a:endParaRPr lang="en-US" kern="0">
              <a:solidFill>
                <a:sysClr val="windowText" lastClr="000000"/>
              </a:solidFill>
              <a:latin typeface="+mn-lt"/>
            </a:endParaRPr>
          </a:p>
        </p:txBody>
      </p:sp>
      <p:sp>
        <p:nvSpPr>
          <p:cNvPr id="70" name="Titolo 2"/>
          <p:cNvSpPr>
            <a:spLocks noGrp="1"/>
          </p:cNvSpPr>
          <p:nvPr>
            <p:ph type="title"/>
          </p:nvPr>
        </p:nvSpPr>
        <p:spPr>
          <a:xfrm>
            <a:off x="1446213" y="440184"/>
            <a:ext cx="8364537" cy="892175"/>
          </a:xfrm>
        </p:spPr>
        <p:txBody>
          <a:bodyPr lIns="113599" tIns="56800" rIns="113599" bIns="56800"/>
          <a:lstStyle/>
          <a:p>
            <a:pPr defTabSz="424889">
              <a:lnSpc>
                <a:spcPts val="2565"/>
              </a:lnSpc>
            </a:pPr>
            <a:r>
              <a:rPr lang="it-IT" altLang="it-IT" dirty="0">
                <a:solidFill>
                  <a:srgbClr val="004288"/>
                </a:solidFill>
              </a:rPr>
              <a:t>Servizi Professionali di Progettazione e verifica della progettazione di opere di Ingegneria </a:t>
            </a:r>
            <a:r>
              <a:rPr lang="it-IT" altLang="it-IT" dirty="0" smtClean="0">
                <a:solidFill>
                  <a:srgbClr val="004288"/>
                </a:solidFill>
              </a:rPr>
              <a:t>Civile e industriale</a:t>
            </a:r>
            <a:r>
              <a:rPr lang="it-IT" altLang="it-IT" dirty="0">
                <a:solidFill>
                  <a:srgbClr val="004288"/>
                </a:solidFill>
              </a:rPr>
              <a:t/>
            </a:r>
            <a:br>
              <a:rPr lang="it-IT" altLang="it-IT" dirty="0">
                <a:solidFill>
                  <a:srgbClr val="004288"/>
                </a:solidFill>
              </a:rPr>
            </a:br>
            <a:r>
              <a:rPr lang="it-IT" altLang="it-IT" sz="2000" b="0" dirty="0">
                <a:solidFill>
                  <a:srgbClr val="004288"/>
                </a:solidFill>
              </a:rPr>
              <a:t>MePA Servizi - Servizi professionali per la progettazione di </a:t>
            </a:r>
            <a:r>
              <a:rPr lang="it-IT" altLang="it-IT" sz="2000" b="0" dirty="0" err="1">
                <a:solidFill>
                  <a:srgbClr val="004288"/>
                </a:solidFill>
              </a:rPr>
              <a:t>oo.pp.</a:t>
            </a:r>
            <a:r>
              <a:rPr lang="it-IT" altLang="it-IT" sz="2000" b="0" dirty="0">
                <a:solidFill>
                  <a:srgbClr val="004288"/>
                </a:solidFill>
              </a:rPr>
              <a:t> e verifica</a:t>
            </a:r>
            <a:endParaRPr lang="it-IT" sz="2000" b="0" dirty="0">
              <a:solidFill>
                <a:srgbClr val="004288"/>
              </a:solidFill>
            </a:endParaRPr>
          </a:p>
        </p:txBody>
      </p:sp>
    </p:spTree>
    <p:extLst>
      <p:ext uri="{BB962C8B-B14F-4D97-AF65-F5344CB8AC3E}">
        <p14:creationId xmlns:p14="http://schemas.microsoft.com/office/powerpoint/2010/main" val="293289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78"/>
          <p:cNvSpPr/>
          <p:nvPr/>
        </p:nvSpPr>
        <p:spPr>
          <a:xfrm rot="20342078" flipH="1">
            <a:off x="6212536" y="1801112"/>
            <a:ext cx="488950" cy="782638"/>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54" name="Isosceles Triangle 78"/>
          <p:cNvSpPr/>
          <p:nvPr/>
        </p:nvSpPr>
        <p:spPr>
          <a:xfrm rot="3004283" flipH="1">
            <a:off x="4121000" y="1518245"/>
            <a:ext cx="420688" cy="1250950"/>
          </a:xfrm>
          <a:prstGeom prst="triangle">
            <a:avLst>
              <a:gd name="adj" fmla="val 4464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53" name="Isosceles Triangle 78"/>
          <p:cNvSpPr/>
          <p:nvPr/>
        </p:nvSpPr>
        <p:spPr>
          <a:xfrm rot="1985587" flipH="1">
            <a:off x="5212977" y="1809551"/>
            <a:ext cx="488950" cy="782638"/>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52" name="Isosceles Triangle 78"/>
          <p:cNvSpPr/>
          <p:nvPr/>
        </p:nvSpPr>
        <p:spPr>
          <a:xfrm rot="19093828" flipH="1">
            <a:off x="7589568" y="1823647"/>
            <a:ext cx="483425" cy="835487"/>
          </a:xfrm>
          <a:prstGeom prst="triangle">
            <a:avLst>
              <a:gd name="adj" fmla="val 4881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51" name="Isosceles Triangle 78"/>
          <p:cNvSpPr/>
          <p:nvPr/>
        </p:nvSpPr>
        <p:spPr>
          <a:xfrm rot="3851700">
            <a:off x="2986955" y="1324570"/>
            <a:ext cx="373063" cy="173672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8" name="Isosceles Triangle 78"/>
          <p:cNvSpPr/>
          <p:nvPr/>
        </p:nvSpPr>
        <p:spPr>
          <a:xfrm rot="4529728">
            <a:off x="1820069" y="1092795"/>
            <a:ext cx="411163" cy="238442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50" name="Isosceles Triangle 78"/>
          <p:cNvSpPr/>
          <p:nvPr/>
        </p:nvSpPr>
        <p:spPr>
          <a:xfrm rot="18501005" flipH="1">
            <a:off x="8943183" y="1672411"/>
            <a:ext cx="522967" cy="1235019"/>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it-IT" sz="1500" b="1">
              <a:solidFill>
                <a:prstClr val="white"/>
              </a:solidFill>
            </a:endParaRPr>
          </a:p>
        </p:txBody>
      </p:sp>
      <p:sp>
        <p:nvSpPr>
          <p:cNvPr id="65" name="Rounded Rectangle 80"/>
          <p:cNvSpPr/>
          <p:nvPr/>
        </p:nvSpPr>
        <p:spPr>
          <a:xfrm flipV="1">
            <a:off x="290513" y="2776339"/>
            <a:ext cx="1223962" cy="1449387"/>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dirty="0">
              <a:solidFill>
                <a:prstClr val="white"/>
              </a:solidFill>
            </a:endParaRPr>
          </a:p>
        </p:txBody>
      </p:sp>
      <p:sp>
        <p:nvSpPr>
          <p:cNvPr id="76" name="Oval 68"/>
          <p:cNvSpPr/>
          <p:nvPr/>
        </p:nvSpPr>
        <p:spPr bwMode="auto">
          <a:xfrm>
            <a:off x="615950" y="2374701"/>
            <a:ext cx="611188" cy="414338"/>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1</a:t>
            </a:r>
          </a:p>
        </p:txBody>
      </p:sp>
      <p:sp>
        <p:nvSpPr>
          <p:cNvPr id="31755" name="TextBox 93"/>
          <p:cNvSpPr txBox="1">
            <a:spLocks noChangeArrowheads="1"/>
          </p:cNvSpPr>
          <p:nvPr/>
        </p:nvSpPr>
        <p:spPr bwMode="auto">
          <a:xfrm>
            <a:off x="312738" y="2766814"/>
            <a:ext cx="1217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Edile</a:t>
            </a:r>
          </a:p>
        </p:txBody>
      </p:sp>
      <p:sp>
        <p:nvSpPr>
          <p:cNvPr id="23" name="Rounded Rectangle 48"/>
          <p:cNvSpPr/>
          <p:nvPr/>
        </p:nvSpPr>
        <p:spPr>
          <a:xfrm flipV="1">
            <a:off x="4589090" y="2789039"/>
            <a:ext cx="1223962"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57" name="TextBox 93"/>
          <p:cNvSpPr txBox="1">
            <a:spLocks noChangeArrowheads="1"/>
          </p:cNvSpPr>
          <p:nvPr/>
        </p:nvSpPr>
        <p:spPr bwMode="auto">
          <a:xfrm>
            <a:off x="4773240" y="2863651"/>
            <a:ext cx="87153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Ambiente e Territorio</a:t>
            </a:r>
          </a:p>
        </p:txBody>
      </p:sp>
      <p:sp>
        <p:nvSpPr>
          <p:cNvPr id="71" name="Rounded Rectangle 80"/>
          <p:cNvSpPr/>
          <p:nvPr/>
        </p:nvSpPr>
        <p:spPr>
          <a:xfrm flipV="1">
            <a:off x="1712986" y="2789039"/>
            <a:ext cx="1223963"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59" name="TextBox 93"/>
          <p:cNvSpPr txBox="1">
            <a:spLocks noChangeArrowheads="1"/>
          </p:cNvSpPr>
          <p:nvPr/>
        </p:nvSpPr>
        <p:spPr bwMode="auto">
          <a:xfrm>
            <a:off x="1736799" y="2852539"/>
            <a:ext cx="1212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Impianti tecnologici</a:t>
            </a:r>
          </a:p>
        </p:txBody>
      </p:sp>
      <p:sp>
        <p:nvSpPr>
          <p:cNvPr id="30" name="Rounded Rectangle 48"/>
          <p:cNvSpPr/>
          <p:nvPr/>
        </p:nvSpPr>
        <p:spPr>
          <a:xfrm flipV="1">
            <a:off x="7513587" y="2789039"/>
            <a:ext cx="1223963"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61" name="TextBox 93"/>
          <p:cNvSpPr txBox="1">
            <a:spLocks noChangeArrowheads="1"/>
          </p:cNvSpPr>
          <p:nvPr/>
        </p:nvSpPr>
        <p:spPr bwMode="auto">
          <a:xfrm>
            <a:off x="7554862" y="2863651"/>
            <a:ext cx="11398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Idraulici, marittimi e reti Gas</a:t>
            </a:r>
          </a:p>
        </p:txBody>
      </p:sp>
      <p:sp>
        <p:nvSpPr>
          <p:cNvPr id="92" name="Rounded Rectangle 48"/>
          <p:cNvSpPr/>
          <p:nvPr/>
        </p:nvSpPr>
        <p:spPr>
          <a:xfrm flipV="1">
            <a:off x="3134369" y="2789039"/>
            <a:ext cx="1223963"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63" name="TextBox 93"/>
          <p:cNvSpPr txBox="1">
            <a:spLocks noChangeArrowheads="1"/>
          </p:cNvSpPr>
          <p:nvPr/>
        </p:nvSpPr>
        <p:spPr bwMode="auto">
          <a:xfrm>
            <a:off x="3172469" y="2863651"/>
            <a:ext cx="1117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Beni del patrimonio culturale</a:t>
            </a:r>
          </a:p>
        </p:txBody>
      </p:sp>
      <p:sp>
        <p:nvSpPr>
          <p:cNvPr id="26" name="Rounded Rectangle 48"/>
          <p:cNvSpPr/>
          <p:nvPr/>
        </p:nvSpPr>
        <p:spPr>
          <a:xfrm flipV="1">
            <a:off x="6071127" y="2789039"/>
            <a:ext cx="1177925"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65" name="TextBox 93"/>
          <p:cNvSpPr txBox="1">
            <a:spLocks noChangeArrowheads="1"/>
          </p:cNvSpPr>
          <p:nvPr/>
        </p:nvSpPr>
        <p:spPr bwMode="auto">
          <a:xfrm>
            <a:off x="6192795" y="2863651"/>
            <a:ext cx="889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Opere Specializzate</a:t>
            </a:r>
          </a:p>
        </p:txBody>
      </p:sp>
      <p:sp>
        <p:nvSpPr>
          <p:cNvPr id="33" name="Rounded Rectangle 48"/>
          <p:cNvSpPr/>
          <p:nvPr/>
        </p:nvSpPr>
        <p:spPr>
          <a:xfrm flipV="1">
            <a:off x="8979867" y="2789039"/>
            <a:ext cx="1223962" cy="14478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31767" name="TextBox 93"/>
          <p:cNvSpPr txBox="1">
            <a:spLocks noChangeArrowheads="1"/>
          </p:cNvSpPr>
          <p:nvPr/>
        </p:nvSpPr>
        <p:spPr bwMode="auto">
          <a:xfrm>
            <a:off x="9046542" y="2863651"/>
            <a:ext cx="11049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a:solidFill>
                  <a:srgbClr val="313131"/>
                </a:solidFill>
                <a:latin typeface="Segoe Print" panose="02000600000000000000" pitchFamily="2" charset="0"/>
              </a:rPr>
              <a:t>Stradali Ferroviari ed Aerei</a:t>
            </a:r>
          </a:p>
        </p:txBody>
      </p:sp>
      <p:sp>
        <p:nvSpPr>
          <p:cNvPr id="57" name="Rettangolo 56"/>
          <p:cNvSpPr>
            <a:spLocks noChangeAspect="1"/>
          </p:cNvSpPr>
          <p:nvPr/>
        </p:nvSpPr>
        <p:spPr>
          <a:xfrm>
            <a:off x="432705" y="3241996"/>
            <a:ext cx="955816" cy="700983"/>
          </a:xfrm>
          <a:prstGeom prst="rect">
            <a:avLst/>
          </a:prstGeom>
          <a:blipFill rotWithShape="1">
            <a:blip r:embed="rId2"/>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58" name="Rettangolo 57"/>
          <p:cNvSpPr>
            <a:spLocks noChangeAspect="1"/>
          </p:cNvSpPr>
          <p:nvPr/>
        </p:nvSpPr>
        <p:spPr>
          <a:xfrm>
            <a:off x="1852609" y="3241996"/>
            <a:ext cx="916172" cy="700983"/>
          </a:xfrm>
          <a:prstGeom prst="rect">
            <a:avLst/>
          </a:prstGeom>
          <a:blipFill rotWithShape="1">
            <a:blip r:embed="rId3"/>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59" name="Rettangolo 58"/>
          <p:cNvSpPr>
            <a:spLocks noChangeAspect="1"/>
          </p:cNvSpPr>
          <p:nvPr/>
        </p:nvSpPr>
        <p:spPr>
          <a:xfrm>
            <a:off x="3234754" y="3241995"/>
            <a:ext cx="955816" cy="700984"/>
          </a:xfrm>
          <a:prstGeom prst="rect">
            <a:avLst/>
          </a:prstGeom>
          <a:blipFill rotWithShape="1">
            <a:blip r:embed="rId4"/>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0" name="Rettangolo 59"/>
          <p:cNvSpPr>
            <a:spLocks noChangeAspect="1"/>
          </p:cNvSpPr>
          <p:nvPr/>
        </p:nvSpPr>
        <p:spPr>
          <a:xfrm>
            <a:off x="4702457" y="3241996"/>
            <a:ext cx="947300" cy="700983"/>
          </a:xfrm>
          <a:prstGeom prst="rect">
            <a:avLst/>
          </a:prstGeom>
          <a:blipFill rotWithShape="1">
            <a:blip r:embed="rId5"/>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1" name="Rettangolo 60"/>
          <p:cNvSpPr>
            <a:spLocks noChangeAspect="1"/>
          </p:cNvSpPr>
          <p:nvPr/>
        </p:nvSpPr>
        <p:spPr>
          <a:xfrm>
            <a:off x="6193340" y="3234727"/>
            <a:ext cx="925827" cy="678989"/>
          </a:xfrm>
          <a:prstGeom prst="rect">
            <a:avLst/>
          </a:prstGeom>
          <a:blipFill rotWithShape="1">
            <a:blip r:embed="rId6"/>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2" name="Rettangolo 61"/>
          <p:cNvSpPr>
            <a:spLocks noChangeAspect="1"/>
          </p:cNvSpPr>
          <p:nvPr/>
        </p:nvSpPr>
        <p:spPr>
          <a:xfrm>
            <a:off x="7645321" y="3241996"/>
            <a:ext cx="951241" cy="700983"/>
          </a:xfrm>
          <a:prstGeom prst="rect">
            <a:avLst/>
          </a:prstGeom>
          <a:blipFill rotWithShape="1">
            <a:blip r:embed="rId7"/>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3" name="Rettangolo 62"/>
          <p:cNvSpPr>
            <a:spLocks noChangeAspect="1"/>
          </p:cNvSpPr>
          <p:nvPr/>
        </p:nvSpPr>
        <p:spPr>
          <a:xfrm>
            <a:off x="9121025" y="3241996"/>
            <a:ext cx="955816" cy="700983"/>
          </a:xfrm>
          <a:prstGeom prst="rect">
            <a:avLst/>
          </a:prstGeom>
          <a:blipFill rotWithShape="1">
            <a:blip r:embed="rId8"/>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55" name="Titolo 2"/>
          <p:cNvSpPr>
            <a:spLocks noGrp="1"/>
          </p:cNvSpPr>
          <p:nvPr>
            <p:ph type="title"/>
          </p:nvPr>
        </p:nvSpPr>
        <p:spPr>
          <a:xfrm>
            <a:off x="1446213" y="440184"/>
            <a:ext cx="8616950" cy="892175"/>
          </a:xfrm>
        </p:spPr>
        <p:txBody>
          <a:bodyPr lIns="113599" tIns="56800" rIns="113599" bIns="56800"/>
          <a:lstStyle/>
          <a:p>
            <a:pPr defTabSz="424889">
              <a:lnSpc>
                <a:spcPts val="2565"/>
              </a:lnSpc>
            </a:pPr>
            <a:r>
              <a:rPr lang="it-IT" altLang="it-IT" dirty="0">
                <a:solidFill>
                  <a:srgbClr val="004288"/>
                </a:solidFill>
              </a:rPr>
              <a:t>Lavori</a:t>
            </a:r>
            <a:br>
              <a:rPr lang="it-IT" altLang="it-IT" dirty="0">
                <a:solidFill>
                  <a:srgbClr val="004288"/>
                </a:solidFill>
              </a:rPr>
            </a:br>
            <a:r>
              <a:rPr lang="it-IT" altLang="it-IT" b="0" dirty="0" err="1">
                <a:solidFill>
                  <a:srgbClr val="004288"/>
                </a:solidFill>
              </a:rPr>
              <a:t>MePA</a:t>
            </a:r>
            <a:r>
              <a:rPr lang="it-IT" altLang="it-IT" b="0" dirty="0">
                <a:solidFill>
                  <a:srgbClr val="004288"/>
                </a:solidFill>
              </a:rPr>
              <a:t> Lavori – Iniziative attive</a:t>
            </a:r>
            <a:endParaRPr lang="it-IT" b="0" dirty="0">
              <a:solidFill>
                <a:srgbClr val="004288"/>
              </a:solidFill>
            </a:endParaRPr>
          </a:p>
        </p:txBody>
      </p:sp>
      <p:sp>
        <p:nvSpPr>
          <p:cNvPr id="64" name="Oval 68"/>
          <p:cNvSpPr/>
          <p:nvPr/>
        </p:nvSpPr>
        <p:spPr bwMode="auto">
          <a:xfrm>
            <a:off x="2017786" y="2374701"/>
            <a:ext cx="611188" cy="414338"/>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2</a:t>
            </a:r>
          </a:p>
        </p:txBody>
      </p:sp>
      <p:sp>
        <p:nvSpPr>
          <p:cNvPr id="66" name="Oval 68"/>
          <p:cNvSpPr/>
          <p:nvPr/>
        </p:nvSpPr>
        <p:spPr bwMode="auto">
          <a:xfrm>
            <a:off x="3464569" y="2376289"/>
            <a:ext cx="611188" cy="414337"/>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3</a:t>
            </a:r>
          </a:p>
        </p:txBody>
      </p:sp>
      <p:sp>
        <p:nvSpPr>
          <p:cNvPr id="67" name="Oval 68"/>
          <p:cNvSpPr/>
          <p:nvPr/>
        </p:nvSpPr>
        <p:spPr bwMode="auto">
          <a:xfrm>
            <a:off x="4908177" y="2374701"/>
            <a:ext cx="612775" cy="414338"/>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4</a:t>
            </a:r>
          </a:p>
        </p:txBody>
      </p:sp>
      <p:sp>
        <p:nvSpPr>
          <p:cNvPr id="69" name="Oval 68"/>
          <p:cNvSpPr/>
          <p:nvPr/>
        </p:nvSpPr>
        <p:spPr bwMode="auto">
          <a:xfrm>
            <a:off x="6334660" y="2389402"/>
            <a:ext cx="612775" cy="414338"/>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5</a:t>
            </a:r>
          </a:p>
        </p:txBody>
      </p:sp>
      <p:sp>
        <p:nvSpPr>
          <p:cNvPr id="70" name="Oval 68"/>
          <p:cNvSpPr/>
          <p:nvPr/>
        </p:nvSpPr>
        <p:spPr bwMode="auto">
          <a:xfrm>
            <a:off x="7837437" y="2369939"/>
            <a:ext cx="611188" cy="414337"/>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6</a:t>
            </a:r>
          </a:p>
        </p:txBody>
      </p:sp>
      <p:sp>
        <p:nvSpPr>
          <p:cNvPr id="72" name="Oval 68"/>
          <p:cNvSpPr/>
          <p:nvPr/>
        </p:nvSpPr>
        <p:spPr bwMode="auto">
          <a:xfrm>
            <a:off x="9305304" y="2376289"/>
            <a:ext cx="612775" cy="414337"/>
          </a:xfrm>
          <a:prstGeom prst="ellipse">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1" dirty="0">
                <a:solidFill>
                  <a:schemeClr val="bg1"/>
                </a:solidFill>
              </a:rPr>
              <a:t>7</a:t>
            </a:r>
          </a:p>
        </p:txBody>
      </p:sp>
      <p:sp>
        <p:nvSpPr>
          <p:cNvPr id="73" name="Rectangle 101"/>
          <p:cNvSpPr/>
          <p:nvPr/>
        </p:nvSpPr>
        <p:spPr>
          <a:xfrm>
            <a:off x="1098550" y="1620391"/>
            <a:ext cx="8856663" cy="693738"/>
          </a:xfrm>
          <a:prstGeom prst="rect">
            <a:avLst/>
          </a:prstGeom>
          <a:solidFill>
            <a:schemeClr val="accent1">
              <a:lumMod val="75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altLang="it-IT" sz="1400" b="1" i="1" dirty="0">
                <a:solidFill>
                  <a:schemeClr val="bg1"/>
                </a:solidFill>
              </a:rPr>
              <a:t>Mercato Elettronico per la Pubblica </a:t>
            </a:r>
            <a:r>
              <a:rPr lang="it-IT" altLang="it-IT" sz="1400" b="1" i="1" dirty="0" smtClean="0">
                <a:solidFill>
                  <a:schemeClr val="bg1"/>
                </a:solidFill>
              </a:rPr>
              <a:t>Amministrazione</a:t>
            </a:r>
            <a:endParaRPr lang="it-IT" altLang="it-IT" sz="1400" b="1" i="1" dirty="0">
              <a:solidFill>
                <a:schemeClr val="bg1"/>
              </a:solidFill>
            </a:endParaRPr>
          </a:p>
          <a:p>
            <a:pPr algn="ctr">
              <a:defRPr/>
            </a:pPr>
            <a:r>
              <a:rPr lang="it-IT" altLang="it-IT" sz="1400" b="1" i="1" dirty="0">
                <a:solidFill>
                  <a:schemeClr val="bg1"/>
                </a:solidFill>
              </a:rPr>
              <a:t>(solo per incarichi con importo a base di gara inferiore alla soglia comunitaria)</a:t>
            </a:r>
          </a:p>
        </p:txBody>
      </p:sp>
      <p:sp>
        <p:nvSpPr>
          <p:cNvPr id="31797" name="Rectangle 25"/>
          <p:cNvSpPr>
            <a:spLocks noChangeArrowheads="1"/>
          </p:cNvSpPr>
          <p:nvPr/>
        </p:nvSpPr>
        <p:spPr bwMode="auto">
          <a:xfrm>
            <a:off x="274638" y="4213026"/>
            <a:ext cx="1268412"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dirty="0">
                <a:solidFill>
                  <a:schemeClr val="tx2">
                    <a:lumMod val="75000"/>
                  </a:schemeClr>
                </a:solidFill>
              </a:rPr>
              <a:t>OG1</a:t>
            </a:r>
            <a:r>
              <a:rPr lang="it-IT" altLang="it-IT" sz="1200" i="1" dirty="0">
                <a:solidFill>
                  <a:schemeClr val="tx2">
                    <a:lumMod val="75000"/>
                  </a:schemeClr>
                </a:solidFill>
              </a:rPr>
              <a:t>: Edifici civili e industriali</a:t>
            </a:r>
          </a:p>
        </p:txBody>
      </p:sp>
      <p:sp>
        <p:nvSpPr>
          <p:cNvPr id="31798" name="Rectangle 25"/>
          <p:cNvSpPr>
            <a:spLocks noChangeArrowheads="1"/>
          </p:cNvSpPr>
          <p:nvPr/>
        </p:nvSpPr>
        <p:spPr bwMode="auto">
          <a:xfrm>
            <a:off x="1725686" y="4236839"/>
            <a:ext cx="12684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dirty="0">
                <a:solidFill>
                  <a:schemeClr val="tx2">
                    <a:lumMod val="75000"/>
                  </a:schemeClr>
                </a:solidFill>
              </a:rPr>
              <a:t>OG10: </a:t>
            </a:r>
            <a:r>
              <a:rPr lang="it-IT" altLang="it-IT" sz="1200" i="1" dirty="0">
                <a:solidFill>
                  <a:schemeClr val="tx2">
                    <a:lumMod val="75000"/>
                  </a:schemeClr>
                </a:solidFill>
              </a:rPr>
              <a:t>Impianti per la trasformazione alta/media tensione</a:t>
            </a:r>
          </a:p>
          <a:p>
            <a:endParaRPr lang="it-IT" altLang="it-IT" sz="600" b="1" i="1" dirty="0">
              <a:solidFill>
                <a:schemeClr val="tx2">
                  <a:lumMod val="75000"/>
                </a:schemeClr>
              </a:solidFill>
            </a:endParaRPr>
          </a:p>
          <a:p>
            <a:r>
              <a:rPr lang="it-IT" altLang="it-IT" sz="1200" b="1" i="1" dirty="0">
                <a:solidFill>
                  <a:schemeClr val="tx2">
                    <a:lumMod val="75000"/>
                  </a:schemeClr>
                </a:solidFill>
              </a:rPr>
              <a:t>OG11: </a:t>
            </a:r>
            <a:r>
              <a:rPr lang="it-IT" altLang="it-IT" sz="1200" i="1" dirty="0">
                <a:solidFill>
                  <a:schemeClr val="tx2">
                    <a:lumMod val="75000"/>
                  </a:schemeClr>
                </a:solidFill>
              </a:rPr>
              <a:t>impianti tecnologici</a:t>
            </a:r>
          </a:p>
          <a:p>
            <a:endParaRPr lang="it-IT" altLang="it-IT" sz="600" b="1" i="1" dirty="0">
              <a:solidFill>
                <a:schemeClr val="tx2">
                  <a:lumMod val="75000"/>
                </a:schemeClr>
              </a:solidFill>
            </a:endParaRPr>
          </a:p>
          <a:p>
            <a:r>
              <a:rPr lang="it-IT" altLang="it-IT" sz="1200" b="1" i="1" dirty="0">
                <a:solidFill>
                  <a:schemeClr val="tx2">
                    <a:lumMod val="75000"/>
                  </a:schemeClr>
                </a:solidFill>
              </a:rPr>
              <a:t>OG9: </a:t>
            </a:r>
            <a:r>
              <a:rPr lang="it-IT" altLang="it-IT" sz="1200" i="1" dirty="0">
                <a:solidFill>
                  <a:schemeClr val="tx2">
                    <a:lumMod val="75000"/>
                  </a:schemeClr>
                </a:solidFill>
              </a:rPr>
              <a:t>impianti per la produzione di energia elettrica</a:t>
            </a:r>
          </a:p>
        </p:txBody>
      </p:sp>
      <p:sp>
        <p:nvSpPr>
          <p:cNvPr id="31799" name="Rectangle 25"/>
          <p:cNvSpPr>
            <a:spLocks noChangeArrowheads="1"/>
          </p:cNvSpPr>
          <p:nvPr/>
        </p:nvSpPr>
        <p:spPr bwMode="auto">
          <a:xfrm>
            <a:off x="7669162" y="4225726"/>
            <a:ext cx="126841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a:solidFill>
                  <a:schemeClr val="tx2">
                    <a:lumMod val="75000"/>
                  </a:schemeClr>
                </a:solidFill>
              </a:rPr>
              <a:t>OG5</a:t>
            </a:r>
            <a:r>
              <a:rPr lang="it-IT" altLang="it-IT" sz="1200" i="1">
                <a:solidFill>
                  <a:schemeClr val="tx2">
                    <a:lumMod val="75000"/>
                  </a:schemeClr>
                </a:solidFill>
              </a:rPr>
              <a:t>: Dighe</a:t>
            </a:r>
          </a:p>
          <a:p>
            <a:endParaRPr lang="it-IT" altLang="it-IT" sz="600" b="1" i="1">
              <a:solidFill>
                <a:schemeClr val="tx2">
                  <a:lumMod val="75000"/>
                </a:schemeClr>
              </a:solidFill>
            </a:endParaRPr>
          </a:p>
          <a:p>
            <a:r>
              <a:rPr lang="it-IT" altLang="it-IT" sz="1200" b="1" i="1">
                <a:solidFill>
                  <a:schemeClr val="tx2">
                    <a:lumMod val="75000"/>
                  </a:schemeClr>
                </a:solidFill>
              </a:rPr>
              <a:t>OG6</a:t>
            </a:r>
            <a:r>
              <a:rPr lang="it-IT" altLang="it-IT" sz="1200" i="1">
                <a:solidFill>
                  <a:schemeClr val="tx2">
                    <a:lumMod val="75000"/>
                  </a:schemeClr>
                </a:solidFill>
              </a:rPr>
              <a:t>: Acquedotti, Gasdotti, Oleodotti</a:t>
            </a:r>
          </a:p>
          <a:p>
            <a:endParaRPr lang="it-IT" altLang="it-IT" sz="600" i="1">
              <a:solidFill>
                <a:schemeClr val="tx2">
                  <a:lumMod val="75000"/>
                </a:schemeClr>
              </a:solidFill>
            </a:endParaRPr>
          </a:p>
          <a:p>
            <a:r>
              <a:rPr lang="it-IT" altLang="it-IT" sz="1200" b="1" i="1">
                <a:solidFill>
                  <a:schemeClr val="tx2">
                    <a:lumMod val="75000"/>
                  </a:schemeClr>
                </a:solidFill>
              </a:rPr>
              <a:t>OG7</a:t>
            </a:r>
            <a:r>
              <a:rPr lang="it-IT" altLang="it-IT" sz="1200" i="1">
                <a:solidFill>
                  <a:schemeClr val="tx2">
                    <a:lumMod val="75000"/>
                  </a:schemeClr>
                </a:solidFill>
              </a:rPr>
              <a:t>: opere marittime e lavori di dragaggio</a:t>
            </a:r>
          </a:p>
        </p:txBody>
      </p:sp>
      <p:sp>
        <p:nvSpPr>
          <p:cNvPr id="31800" name="Rectangle 25"/>
          <p:cNvSpPr>
            <a:spLocks noChangeArrowheads="1"/>
          </p:cNvSpPr>
          <p:nvPr/>
        </p:nvSpPr>
        <p:spPr bwMode="auto">
          <a:xfrm>
            <a:off x="9130679" y="4236839"/>
            <a:ext cx="12684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a:solidFill>
                  <a:schemeClr val="tx2">
                    <a:lumMod val="75000"/>
                  </a:schemeClr>
                </a:solidFill>
              </a:rPr>
              <a:t>OG3</a:t>
            </a:r>
            <a:r>
              <a:rPr lang="it-IT" altLang="it-IT" sz="1200" i="1">
                <a:solidFill>
                  <a:schemeClr val="tx2">
                    <a:lumMod val="75000"/>
                  </a:schemeClr>
                </a:solidFill>
              </a:rPr>
              <a:t>: Strade, autostrade, ponti e viadotti</a:t>
            </a:r>
          </a:p>
          <a:p>
            <a:endParaRPr lang="it-IT" altLang="it-IT" sz="600" b="1" i="1">
              <a:solidFill>
                <a:schemeClr val="tx2">
                  <a:lumMod val="75000"/>
                </a:schemeClr>
              </a:solidFill>
            </a:endParaRPr>
          </a:p>
          <a:p>
            <a:r>
              <a:rPr lang="it-IT" altLang="it-IT" sz="1200" b="1" i="1">
                <a:solidFill>
                  <a:schemeClr val="tx2">
                    <a:lumMod val="75000"/>
                  </a:schemeClr>
                </a:solidFill>
              </a:rPr>
              <a:t>OG4</a:t>
            </a:r>
            <a:r>
              <a:rPr lang="it-IT" altLang="it-IT" sz="1200" i="1">
                <a:solidFill>
                  <a:schemeClr val="tx2">
                    <a:lumMod val="75000"/>
                  </a:schemeClr>
                </a:solidFill>
              </a:rPr>
              <a:t>: Opere d’arte nel sottosuolo</a:t>
            </a:r>
          </a:p>
          <a:p>
            <a:endParaRPr lang="it-IT" altLang="it-IT" sz="1200" i="1">
              <a:solidFill>
                <a:schemeClr val="tx2">
                  <a:lumMod val="75000"/>
                </a:schemeClr>
              </a:solidFill>
            </a:endParaRPr>
          </a:p>
        </p:txBody>
      </p:sp>
      <p:sp>
        <p:nvSpPr>
          <p:cNvPr id="31801" name="Rectangle 25"/>
          <p:cNvSpPr>
            <a:spLocks noChangeArrowheads="1"/>
          </p:cNvSpPr>
          <p:nvPr/>
        </p:nvSpPr>
        <p:spPr bwMode="auto">
          <a:xfrm>
            <a:off x="3135957" y="4236839"/>
            <a:ext cx="126841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a:solidFill>
                  <a:schemeClr val="tx2">
                    <a:lumMod val="75000"/>
                  </a:schemeClr>
                </a:solidFill>
              </a:rPr>
              <a:t>OG2</a:t>
            </a:r>
            <a:r>
              <a:rPr lang="it-IT" altLang="it-IT" sz="1200" i="1">
                <a:solidFill>
                  <a:schemeClr val="tx2">
                    <a:lumMod val="75000"/>
                  </a:schemeClr>
                </a:solidFill>
              </a:rPr>
              <a:t>: Restauro e manutenzione di beni sottoposti a tutela</a:t>
            </a:r>
          </a:p>
        </p:txBody>
      </p:sp>
      <p:sp>
        <p:nvSpPr>
          <p:cNvPr id="31802" name="Rectangle 25"/>
          <p:cNvSpPr>
            <a:spLocks noChangeArrowheads="1"/>
          </p:cNvSpPr>
          <p:nvPr/>
        </p:nvSpPr>
        <p:spPr bwMode="auto">
          <a:xfrm>
            <a:off x="4539877" y="4236839"/>
            <a:ext cx="12684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b="1" i="1">
                <a:solidFill>
                  <a:schemeClr val="tx2">
                    <a:lumMod val="75000"/>
                  </a:schemeClr>
                </a:solidFill>
              </a:rPr>
              <a:t>OG12: </a:t>
            </a:r>
            <a:r>
              <a:rPr lang="it-IT" altLang="it-IT" sz="1200" i="1">
                <a:solidFill>
                  <a:schemeClr val="tx2">
                    <a:lumMod val="75000"/>
                  </a:schemeClr>
                </a:solidFill>
              </a:rPr>
              <a:t>Opere ed impianti di bonifica e protezione ambientale</a:t>
            </a:r>
          </a:p>
          <a:p>
            <a:endParaRPr lang="it-IT" altLang="it-IT" sz="600" b="1" i="1">
              <a:solidFill>
                <a:schemeClr val="tx2">
                  <a:lumMod val="75000"/>
                </a:schemeClr>
              </a:solidFill>
            </a:endParaRPr>
          </a:p>
          <a:p>
            <a:r>
              <a:rPr lang="it-IT" altLang="it-IT" sz="1200" b="1" i="1">
                <a:solidFill>
                  <a:schemeClr val="tx2">
                    <a:lumMod val="75000"/>
                  </a:schemeClr>
                </a:solidFill>
              </a:rPr>
              <a:t>OG13: </a:t>
            </a:r>
            <a:r>
              <a:rPr lang="it-IT" altLang="it-IT" sz="1200" i="1">
                <a:solidFill>
                  <a:schemeClr val="tx2">
                    <a:lumMod val="75000"/>
                  </a:schemeClr>
                </a:solidFill>
              </a:rPr>
              <a:t>Opere di ingegneria naturalistica</a:t>
            </a:r>
          </a:p>
          <a:p>
            <a:endParaRPr lang="it-IT" altLang="it-IT" sz="600" b="1" i="1">
              <a:solidFill>
                <a:schemeClr val="tx2">
                  <a:lumMod val="75000"/>
                </a:schemeClr>
              </a:solidFill>
            </a:endParaRPr>
          </a:p>
          <a:p>
            <a:r>
              <a:rPr lang="it-IT" altLang="it-IT" sz="1200" b="1" i="1">
                <a:solidFill>
                  <a:schemeClr val="tx2">
                    <a:lumMod val="75000"/>
                  </a:schemeClr>
                </a:solidFill>
              </a:rPr>
              <a:t>OG8: </a:t>
            </a:r>
            <a:r>
              <a:rPr lang="it-IT" altLang="it-IT" sz="1200" i="1">
                <a:solidFill>
                  <a:schemeClr val="tx2">
                    <a:lumMod val="75000"/>
                  </a:schemeClr>
                </a:solidFill>
              </a:rPr>
              <a:t>Opere fluviali, di difesa, di sistemazione idraulica</a:t>
            </a:r>
          </a:p>
        </p:txBody>
      </p:sp>
      <p:sp>
        <p:nvSpPr>
          <p:cNvPr id="31803" name="Rectangle 25"/>
          <p:cNvSpPr>
            <a:spLocks noChangeArrowheads="1"/>
          </p:cNvSpPr>
          <p:nvPr/>
        </p:nvSpPr>
        <p:spPr bwMode="auto">
          <a:xfrm>
            <a:off x="5995821" y="4243189"/>
            <a:ext cx="1530466"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i="1" dirty="0" smtClean="0">
                <a:solidFill>
                  <a:schemeClr val="tx2">
                    <a:lumMod val="75000"/>
                  </a:schemeClr>
                </a:solidFill>
              </a:rPr>
              <a:t>Da</a:t>
            </a:r>
            <a:r>
              <a:rPr lang="it-IT" altLang="it-IT" sz="1200" b="1" i="1" dirty="0" smtClean="0">
                <a:solidFill>
                  <a:schemeClr val="tx2">
                    <a:lumMod val="75000"/>
                  </a:schemeClr>
                </a:solidFill>
              </a:rPr>
              <a:t> OS1* </a:t>
            </a:r>
            <a:r>
              <a:rPr lang="it-IT" altLang="it-IT" sz="1200" i="1" dirty="0" smtClean="0">
                <a:solidFill>
                  <a:schemeClr val="tx2">
                    <a:lumMod val="75000"/>
                  </a:schemeClr>
                </a:solidFill>
              </a:rPr>
              <a:t>a</a:t>
            </a:r>
            <a:r>
              <a:rPr lang="it-IT" altLang="it-IT" sz="1200" b="1" i="1" dirty="0" smtClean="0">
                <a:solidFill>
                  <a:schemeClr val="tx2">
                    <a:lumMod val="75000"/>
                  </a:schemeClr>
                </a:solidFill>
              </a:rPr>
              <a:t> OS 35*</a:t>
            </a:r>
          </a:p>
          <a:p>
            <a:r>
              <a:rPr lang="it-IT" altLang="it-IT" sz="1200" b="1" i="1" u="sng" dirty="0" smtClean="0">
                <a:solidFill>
                  <a:srgbClr val="FF0000"/>
                </a:solidFill>
              </a:rPr>
              <a:t>NEW</a:t>
            </a:r>
          </a:p>
          <a:p>
            <a:r>
              <a:rPr lang="it-IT" altLang="it-IT" sz="1200" b="1" i="1" dirty="0" smtClean="0">
                <a:solidFill>
                  <a:srgbClr val="FF0000"/>
                </a:solidFill>
              </a:rPr>
              <a:t>OS13: </a:t>
            </a:r>
            <a:r>
              <a:rPr lang="it-IT" altLang="it-IT" sz="1200" i="1" dirty="0">
                <a:solidFill>
                  <a:srgbClr val="FF0000"/>
                </a:solidFill>
              </a:rPr>
              <a:t>S</a:t>
            </a:r>
            <a:r>
              <a:rPr lang="it-IT" altLang="it-IT" sz="1200" i="1" dirty="0" smtClean="0">
                <a:solidFill>
                  <a:srgbClr val="FF0000"/>
                </a:solidFill>
              </a:rPr>
              <a:t>trutture prefabbricate in C.A.</a:t>
            </a:r>
          </a:p>
          <a:p>
            <a:r>
              <a:rPr lang="it-IT" altLang="it-IT" sz="1200" b="1" i="1" dirty="0">
                <a:solidFill>
                  <a:srgbClr val="FF0000"/>
                </a:solidFill>
              </a:rPr>
              <a:t>OS </a:t>
            </a:r>
            <a:r>
              <a:rPr lang="it-IT" altLang="it-IT" sz="1200" b="1" i="1" dirty="0" smtClean="0">
                <a:solidFill>
                  <a:srgbClr val="FF0000"/>
                </a:solidFill>
              </a:rPr>
              <a:t>18-A: </a:t>
            </a:r>
            <a:r>
              <a:rPr lang="it-IT" altLang="it-IT" sz="1200" i="1" dirty="0" smtClean="0">
                <a:solidFill>
                  <a:srgbClr val="FF0000"/>
                </a:solidFill>
              </a:rPr>
              <a:t>Componenti strutturali in acciaio o metallo</a:t>
            </a:r>
          </a:p>
          <a:p>
            <a:r>
              <a:rPr lang="it-IT" altLang="it-IT" sz="1200" b="1" i="1" dirty="0" smtClean="0">
                <a:solidFill>
                  <a:srgbClr val="FF0000"/>
                </a:solidFill>
              </a:rPr>
              <a:t>OS18-B: </a:t>
            </a:r>
            <a:r>
              <a:rPr lang="it-IT" altLang="it-IT" sz="1200" i="1" dirty="0" smtClean="0">
                <a:solidFill>
                  <a:srgbClr val="FF0000"/>
                </a:solidFill>
              </a:rPr>
              <a:t>Componenti per facciate continue</a:t>
            </a:r>
          </a:p>
          <a:p>
            <a:r>
              <a:rPr lang="it-IT" altLang="it-IT" sz="1200" b="1" i="1" dirty="0" smtClean="0">
                <a:solidFill>
                  <a:srgbClr val="FF0000"/>
                </a:solidFill>
              </a:rPr>
              <a:t>OS3: </a:t>
            </a:r>
            <a:r>
              <a:rPr lang="it-IT" altLang="it-IT" sz="1200" i="1" dirty="0" smtClean="0">
                <a:solidFill>
                  <a:srgbClr val="FF0000"/>
                </a:solidFill>
              </a:rPr>
              <a:t>Demolizione di opera</a:t>
            </a:r>
          </a:p>
          <a:p>
            <a:r>
              <a:rPr lang="it-IT" altLang="it-IT" sz="1200" b="1" i="1" dirty="0" smtClean="0">
                <a:solidFill>
                  <a:srgbClr val="FF0000"/>
                </a:solidFill>
              </a:rPr>
              <a:t>OS32: </a:t>
            </a:r>
            <a:r>
              <a:rPr lang="it-IT" altLang="it-IT" sz="1200" i="1" dirty="0" smtClean="0">
                <a:solidFill>
                  <a:srgbClr val="FF0000"/>
                </a:solidFill>
              </a:rPr>
              <a:t>Strutture in legno</a:t>
            </a:r>
            <a:endParaRPr lang="it-IT" altLang="it-IT" sz="1200" i="1" dirty="0">
              <a:solidFill>
                <a:srgbClr val="FF0000"/>
              </a:solidFill>
            </a:endParaRPr>
          </a:p>
          <a:p>
            <a:endParaRPr lang="it-IT" altLang="it-IT" sz="1200" b="1" i="1" dirty="0">
              <a:solidFill>
                <a:schemeClr val="tx2">
                  <a:lumMod val="75000"/>
                </a:schemeClr>
              </a:solidFill>
            </a:endParaRPr>
          </a:p>
        </p:txBody>
      </p:sp>
      <p:sp>
        <p:nvSpPr>
          <p:cNvPr id="47" name="Rettangolo 46"/>
          <p:cNvSpPr/>
          <p:nvPr/>
        </p:nvSpPr>
        <p:spPr>
          <a:xfrm>
            <a:off x="181174" y="7131099"/>
            <a:ext cx="3653358" cy="400110"/>
          </a:xfrm>
          <a:prstGeom prst="rect">
            <a:avLst/>
          </a:prstGeom>
        </p:spPr>
        <p:txBody>
          <a:bodyPr wrap="square">
            <a:spAutoFit/>
          </a:bodyPr>
          <a:lstStyle/>
          <a:p>
            <a:r>
              <a:rPr lang="it-IT" sz="1000" i="1" dirty="0" smtClean="0"/>
              <a:t>*per la </a:t>
            </a:r>
            <a:r>
              <a:rPr lang="it-IT" sz="1000" i="1" dirty="0" err="1" smtClean="0"/>
              <a:t>declarataria</a:t>
            </a:r>
            <a:r>
              <a:rPr lang="it-IT" sz="1000" i="1" dirty="0" smtClean="0"/>
              <a:t> delle attestazioni SOA Specializzate visitare https</a:t>
            </a:r>
            <a:r>
              <a:rPr lang="it-IT" sz="1000" i="1" dirty="0"/>
              <a:t>://www.attestazionesoa.it/approfondimenti/categorie-soa/</a:t>
            </a:r>
          </a:p>
        </p:txBody>
      </p:sp>
    </p:spTree>
    <p:extLst>
      <p:ext uri="{BB962C8B-B14F-4D97-AF65-F5344CB8AC3E}">
        <p14:creationId xmlns:p14="http://schemas.microsoft.com/office/powerpoint/2010/main" val="3074248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nello 14"/>
          <p:cNvSpPr/>
          <p:nvPr/>
        </p:nvSpPr>
        <p:spPr>
          <a:xfrm>
            <a:off x="2603426" y="2860969"/>
            <a:ext cx="5176016" cy="3439941"/>
          </a:xfrm>
          <a:prstGeom prst="donut">
            <a:avLst>
              <a:gd name="adj" fmla="val 79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5" name="Titolo 2"/>
          <p:cNvSpPr>
            <a:spLocks noGrp="1"/>
          </p:cNvSpPr>
          <p:nvPr>
            <p:ph type="title"/>
          </p:nvPr>
        </p:nvSpPr>
        <p:spPr>
          <a:xfrm>
            <a:off x="1446213" y="440184"/>
            <a:ext cx="8616950" cy="892175"/>
          </a:xfrm>
        </p:spPr>
        <p:txBody>
          <a:bodyPr lIns="113599" tIns="56800" rIns="113599" bIns="56800"/>
          <a:lstStyle/>
          <a:p>
            <a:pPr defTabSz="424889">
              <a:lnSpc>
                <a:spcPts val="2565"/>
              </a:lnSpc>
            </a:pPr>
            <a:r>
              <a:rPr lang="it-IT" altLang="it-IT" dirty="0" smtClean="0">
                <a:solidFill>
                  <a:srgbClr val="004288"/>
                </a:solidFill>
              </a:rPr>
              <a:t>Appalto Integrato sul </a:t>
            </a:r>
            <a:r>
              <a:rPr lang="it-IT" altLang="it-IT" dirty="0" err="1" smtClean="0">
                <a:solidFill>
                  <a:srgbClr val="004288"/>
                </a:solidFill>
              </a:rPr>
              <a:t>MePA</a:t>
            </a:r>
            <a:r>
              <a:rPr lang="it-IT" altLang="it-IT" dirty="0">
                <a:solidFill>
                  <a:srgbClr val="004288"/>
                </a:solidFill>
              </a:rPr>
              <a:t>*</a:t>
            </a:r>
            <a:br>
              <a:rPr lang="it-IT" altLang="it-IT" dirty="0">
                <a:solidFill>
                  <a:srgbClr val="004288"/>
                </a:solidFill>
              </a:rPr>
            </a:br>
            <a:r>
              <a:rPr lang="it-IT" altLang="it-IT" b="0" dirty="0" smtClean="0">
                <a:solidFill>
                  <a:srgbClr val="004288"/>
                </a:solidFill>
              </a:rPr>
              <a:t>Lavori e Progettazione esecutiva</a:t>
            </a:r>
            <a:endParaRPr lang="it-IT" b="0" dirty="0">
              <a:solidFill>
                <a:srgbClr val="004288"/>
              </a:solidFill>
            </a:endParaRPr>
          </a:p>
        </p:txBody>
      </p:sp>
      <p:sp>
        <p:nvSpPr>
          <p:cNvPr id="2" name="Ovale 1"/>
          <p:cNvSpPr/>
          <p:nvPr/>
        </p:nvSpPr>
        <p:spPr>
          <a:xfrm>
            <a:off x="4212200" y="3726360"/>
            <a:ext cx="2111173" cy="143194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APPALTO INTEGRATO</a:t>
            </a:r>
            <a:endParaRPr lang="it-IT" dirty="0"/>
          </a:p>
        </p:txBody>
      </p:sp>
      <p:grpSp>
        <p:nvGrpSpPr>
          <p:cNvPr id="9" name="Gruppo 8"/>
          <p:cNvGrpSpPr/>
          <p:nvPr/>
        </p:nvGrpSpPr>
        <p:grpSpPr>
          <a:xfrm>
            <a:off x="6988969" y="3764306"/>
            <a:ext cx="1092200" cy="1247663"/>
            <a:chOff x="6804327" y="2702372"/>
            <a:chExt cx="1092200" cy="1247663"/>
          </a:xfrm>
        </p:grpSpPr>
        <p:sp>
          <p:nvSpPr>
            <p:cNvPr id="82" name="Rounded Rectangle 80"/>
            <p:cNvSpPr/>
            <p:nvPr/>
          </p:nvSpPr>
          <p:spPr>
            <a:xfrm flipV="1">
              <a:off x="6900427" y="3050035"/>
              <a:ext cx="900000" cy="900000"/>
            </a:xfrm>
            <a:prstGeom prst="roundRect">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83" name="TextBox 93"/>
            <p:cNvSpPr txBox="1">
              <a:spLocks noChangeArrowheads="1"/>
            </p:cNvSpPr>
            <p:nvPr/>
          </p:nvSpPr>
          <p:spPr bwMode="auto">
            <a:xfrm>
              <a:off x="6804327" y="2702372"/>
              <a:ext cx="1092200" cy="347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bg1">
                      <a:lumMod val="75000"/>
                    </a:schemeClr>
                  </a:solidFill>
                  <a:latin typeface="+mn-lt"/>
                </a:rPr>
                <a:t>VERIFICA DEI MODELLI BIM</a:t>
              </a:r>
            </a:p>
          </p:txBody>
        </p:sp>
        <p:pic>
          <p:nvPicPr>
            <p:cNvPr id="84" name="Picture 2" descr="C:\Users\fabio.gasbarra\Desktop\immagini presentazione\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8971" y="3100633"/>
              <a:ext cx="612686" cy="8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o 3"/>
          <p:cNvGrpSpPr/>
          <p:nvPr/>
        </p:nvGrpSpPr>
        <p:grpSpPr>
          <a:xfrm>
            <a:off x="3253909" y="2623243"/>
            <a:ext cx="1270000" cy="1313409"/>
            <a:chOff x="6071918" y="4736962"/>
            <a:chExt cx="1270000" cy="1313409"/>
          </a:xfrm>
        </p:grpSpPr>
        <p:sp>
          <p:nvSpPr>
            <p:cNvPr id="75" name="Rounded Rectangle 80"/>
            <p:cNvSpPr/>
            <p:nvPr/>
          </p:nvSpPr>
          <p:spPr>
            <a:xfrm flipV="1">
              <a:off x="6267078" y="5150371"/>
              <a:ext cx="900000" cy="9000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77" name="TextBox 93"/>
            <p:cNvSpPr txBox="1">
              <a:spLocks noChangeArrowheads="1"/>
            </p:cNvSpPr>
            <p:nvPr/>
          </p:nvSpPr>
          <p:spPr bwMode="auto">
            <a:xfrm>
              <a:off x="6071918" y="4736962"/>
              <a:ext cx="1270000" cy="347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tx2">
                      <a:lumMod val="75000"/>
                    </a:schemeClr>
                  </a:solidFill>
                  <a:latin typeface="+mn-lt"/>
                </a:rPr>
                <a:t>PROGETTAZIONE IMPIANTI TECNOLOGICI</a:t>
              </a:r>
            </a:p>
          </p:txBody>
        </p:sp>
        <p:pic>
          <p:nvPicPr>
            <p:cNvPr id="89" name="Picture 3" descr="C:\Users\fabio.gasbarra\Desktop\immagini presentazio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337" y="5197146"/>
              <a:ext cx="411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Group 5"/>
            <p:cNvGrpSpPr>
              <a:grpSpLocks noChangeAspect="1"/>
            </p:cNvGrpSpPr>
            <p:nvPr/>
          </p:nvGrpSpPr>
          <p:grpSpPr bwMode="auto">
            <a:xfrm>
              <a:off x="6800830" y="5243579"/>
              <a:ext cx="257737" cy="351109"/>
              <a:chOff x="3468" y="1659"/>
              <a:chExt cx="737" cy="1004"/>
            </a:xfrm>
            <a:solidFill>
              <a:srgbClr val="0C3A56"/>
            </a:solidFill>
          </p:grpSpPr>
          <p:sp>
            <p:nvSpPr>
              <p:cNvPr id="91"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3"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4"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5"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grpSp>
      <p:grpSp>
        <p:nvGrpSpPr>
          <p:cNvPr id="8" name="Gruppo 7"/>
          <p:cNvGrpSpPr/>
          <p:nvPr/>
        </p:nvGrpSpPr>
        <p:grpSpPr>
          <a:xfrm>
            <a:off x="5945367" y="2608781"/>
            <a:ext cx="1258887" cy="1255371"/>
            <a:chOff x="5507339" y="1563281"/>
            <a:chExt cx="1258887" cy="1255371"/>
          </a:xfrm>
        </p:grpSpPr>
        <p:sp>
          <p:nvSpPr>
            <p:cNvPr id="79" name="TextBox 93"/>
            <p:cNvSpPr txBox="1">
              <a:spLocks noChangeArrowheads="1"/>
            </p:cNvSpPr>
            <p:nvPr/>
          </p:nvSpPr>
          <p:spPr bwMode="auto">
            <a:xfrm>
              <a:off x="5507339" y="1563281"/>
              <a:ext cx="1258887" cy="336550"/>
            </a:xfrm>
            <a:prstGeom prst="rect">
              <a:avLst/>
            </a:prstGeom>
            <a:solidFill>
              <a:schemeClr val="bg1"/>
            </a:solidFill>
            <a:ln w="9525">
              <a:noFill/>
              <a:miter lim="800000"/>
              <a:headEnd/>
              <a:tailEnd/>
            </a:ln>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bg1">
                      <a:lumMod val="75000"/>
                    </a:schemeClr>
                  </a:solidFill>
                  <a:latin typeface="+mn-lt"/>
                </a:rPr>
                <a:t>VERIFICA DELLA PROGETTAZIONE </a:t>
              </a:r>
            </a:p>
          </p:txBody>
        </p:sp>
        <p:sp>
          <p:nvSpPr>
            <p:cNvPr id="80" name="Rounded Rectangle 80"/>
            <p:cNvSpPr/>
            <p:nvPr/>
          </p:nvSpPr>
          <p:spPr>
            <a:xfrm flipV="1">
              <a:off x="5722210" y="1918652"/>
              <a:ext cx="900000" cy="900000"/>
            </a:xfrm>
            <a:prstGeom prst="roundRect">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pic>
          <p:nvPicPr>
            <p:cNvPr id="96" name="Picture 3" descr="C:\Users\fabio.gasbarra\Desktop\immagini presentazione\2.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7349" y="1982281"/>
              <a:ext cx="409575" cy="806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uppo 6"/>
          <p:cNvGrpSpPr/>
          <p:nvPr/>
        </p:nvGrpSpPr>
        <p:grpSpPr>
          <a:xfrm>
            <a:off x="1818308" y="3453955"/>
            <a:ext cx="1651000" cy="1260363"/>
            <a:chOff x="1612148" y="1789672"/>
            <a:chExt cx="1651000" cy="1260363"/>
          </a:xfrm>
        </p:grpSpPr>
        <p:sp>
          <p:nvSpPr>
            <p:cNvPr id="81" name="TextBox 93"/>
            <p:cNvSpPr txBox="1">
              <a:spLocks noChangeArrowheads="1"/>
            </p:cNvSpPr>
            <p:nvPr/>
          </p:nvSpPr>
          <p:spPr bwMode="auto">
            <a:xfrm>
              <a:off x="1612148" y="1789672"/>
              <a:ext cx="1651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tx2">
                      <a:lumMod val="75000"/>
                    </a:schemeClr>
                  </a:solidFill>
                  <a:latin typeface="+mn-lt"/>
                </a:rPr>
                <a:t>PROGETTAZIONE OPERE INGEGNERIA CIVILE</a:t>
              </a:r>
            </a:p>
          </p:txBody>
        </p:sp>
        <p:grpSp>
          <p:nvGrpSpPr>
            <p:cNvPr id="6" name="Gruppo 5"/>
            <p:cNvGrpSpPr/>
            <p:nvPr/>
          </p:nvGrpSpPr>
          <p:grpSpPr>
            <a:xfrm>
              <a:off x="2017602" y="2150035"/>
              <a:ext cx="900000" cy="900000"/>
              <a:chOff x="2017602" y="2150035"/>
              <a:chExt cx="900000" cy="900000"/>
            </a:xfrm>
          </p:grpSpPr>
          <p:sp>
            <p:nvSpPr>
              <p:cNvPr id="78" name="Rounded Rectangle 48"/>
              <p:cNvSpPr/>
              <p:nvPr/>
            </p:nvSpPr>
            <p:spPr>
              <a:xfrm flipV="1">
                <a:off x="2017602" y="2150035"/>
                <a:ext cx="900000" cy="9000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pic>
            <p:nvPicPr>
              <p:cNvPr id="102" name="Picture 3" descr="C:\Users\fabio.gasbarra\Desktop\immagini presentazio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63" y="2187236"/>
                <a:ext cx="411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 name="Group 5"/>
              <p:cNvGrpSpPr>
                <a:grpSpLocks noChangeAspect="1"/>
              </p:cNvGrpSpPr>
              <p:nvPr/>
            </p:nvGrpSpPr>
            <p:grpSpPr bwMode="auto">
              <a:xfrm>
                <a:off x="2568194" y="2200766"/>
                <a:ext cx="257737" cy="351109"/>
                <a:chOff x="3468" y="1659"/>
                <a:chExt cx="737" cy="1004"/>
              </a:xfrm>
              <a:solidFill>
                <a:srgbClr val="0C3A56"/>
              </a:solidFill>
            </p:grpSpPr>
            <p:sp>
              <p:nvSpPr>
                <p:cNvPr id="104"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105"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106"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107"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grpSp>
      </p:grpSp>
      <p:grpSp>
        <p:nvGrpSpPr>
          <p:cNvPr id="13" name="Gruppo 12"/>
          <p:cNvGrpSpPr/>
          <p:nvPr/>
        </p:nvGrpSpPr>
        <p:grpSpPr>
          <a:xfrm>
            <a:off x="2936980" y="4834116"/>
            <a:ext cx="1244600" cy="1346996"/>
            <a:chOff x="3344516" y="3920772"/>
            <a:chExt cx="1244600" cy="1346996"/>
          </a:xfrm>
        </p:grpSpPr>
        <p:sp>
          <p:nvSpPr>
            <p:cNvPr id="85" name="Rounded Rectangle 80"/>
            <p:cNvSpPr/>
            <p:nvPr/>
          </p:nvSpPr>
          <p:spPr>
            <a:xfrm flipV="1">
              <a:off x="3506913" y="4367768"/>
              <a:ext cx="900000" cy="900000"/>
            </a:xfrm>
            <a:prstGeom prst="roundRect">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grpSp>
          <p:nvGrpSpPr>
            <p:cNvPr id="10" name="Gruppo 9"/>
            <p:cNvGrpSpPr/>
            <p:nvPr/>
          </p:nvGrpSpPr>
          <p:grpSpPr>
            <a:xfrm>
              <a:off x="3344516" y="3920772"/>
              <a:ext cx="1244600" cy="1300019"/>
              <a:chOff x="3344516" y="3920772"/>
              <a:chExt cx="1244600" cy="1300019"/>
            </a:xfrm>
          </p:grpSpPr>
          <p:sp>
            <p:nvSpPr>
              <p:cNvPr id="86" name="TextBox 93"/>
              <p:cNvSpPr txBox="1">
                <a:spLocks noChangeArrowheads="1"/>
              </p:cNvSpPr>
              <p:nvPr/>
            </p:nvSpPr>
            <p:spPr bwMode="auto">
              <a:xfrm>
                <a:off x="3344516" y="3920772"/>
                <a:ext cx="1244600" cy="347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bg1">
                        <a:lumMod val="75000"/>
                      </a:schemeClr>
                    </a:solidFill>
                    <a:latin typeface="+mn-lt"/>
                  </a:rPr>
                  <a:t>COORDINATORE SICUREZZA </a:t>
                </a:r>
                <a:r>
                  <a:rPr lang="it-IT" altLang="it-IT" sz="1000" b="1" i="1" dirty="0" smtClean="0">
                    <a:solidFill>
                      <a:schemeClr val="bg1">
                        <a:lumMod val="75000"/>
                      </a:schemeClr>
                    </a:solidFill>
                    <a:latin typeface="+mn-lt"/>
                  </a:rPr>
                  <a:t>ESECUZIONE</a:t>
                </a:r>
                <a:endParaRPr lang="it-IT" altLang="it-IT" sz="1000" b="1" i="1" dirty="0">
                  <a:solidFill>
                    <a:schemeClr val="bg1">
                      <a:lumMod val="75000"/>
                    </a:schemeClr>
                  </a:solidFill>
                  <a:latin typeface="+mn-lt"/>
                </a:endParaRPr>
              </a:p>
            </p:txBody>
          </p:sp>
          <p:pic>
            <p:nvPicPr>
              <p:cNvPr id="108" name="Picture 2" descr="C:\Users\fabio.gasbarra\Desktop\immagini presentazione\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3128" y="4428629"/>
                <a:ext cx="58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 name="Gruppo 11"/>
          <p:cNvGrpSpPr/>
          <p:nvPr/>
        </p:nvGrpSpPr>
        <p:grpSpPr>
          <a:xfrm>
            <a:off x="4825285" y="5360615"/>
            <a:ext cx="1093788" cy="1187395"/>
            <a:chOff x="8771167" y="3359636"/>
            <a:chExt cx="1093788" cy="1187395"/>
          </a:xfrm>
        </p:grpSpPr>
        <p:sp>
          <p:nvSpPr>
            <p:cNvPr id="87" name="Rounded Rectangle 80"/>
            <p:cNvSpPr/>
            <p:nvPr/>
          </p:nvSpPr>
          <p:spPr>
            <a:xfrm flipV="1">
              <a:off x="8896580" y="3647031"/>
              <a:ext cx="900000" cy="900000"/>
            </a:xfrm>
            <a:prstGeom prst="roundRect">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sp>
          <p:nvSpPr>
            <p:cNvPr id="88" name="TextBox 93"/>
            <p:cNvSpPr txBox="1">
              <a:spLocks noChangeArrowheads="1"/>
            </p:cNvSpPr>
            <p:nvPr/>
          </p:nvSpPr>
          <p:spPr bwMode="auto">
            <a:xfrm>
              <a:off x="8771167" y="3359636"/>
              <a:ext cx="1093788"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bg1">
                      <a:lumMod val="75000"/>
                    </a:schemeClr>
                  </a:solidFill>
                  <a:latin typeface="+mn-lt"/>
                </a:rPr>
                <a:t>DIREZIONE DEI LAVORI</a:t>
              </a:r>
            </a:p>
          </p:txBody>
        </p:sp>
        <p:pic>
          <p:nvPicPr>
            <p:cNvPr id="110" name="Picture 5" descr="C:\Users\fabio.gasbarra\Desktop\immagini presentazione\4.jpg"/>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3861" y="3735125"/>
              <a:ext cx="3381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201"/>
            <p:cNvSpPr>
              <a:spLocks noEditPoints="1"/>
            </p:cNvSpPr>
            <p:nvPr/>
          </p:nvSpPr>
          <p:spPr bwMode="auto">
            <a:xfrm>
              <a:off x="9383261" y="3737754"/>
              <a:ext cx="231775" cy="292100"/>
            </a:xfrm>
            <a:custGeom>
              <a:avLst/>
              <a:gdLst>
                <a:gd name="T0" fmla="*/ 74813 w 87"/>
                <a:gd name="T1" fmla="*/ 35438 h 110"/>
                <a:gd name="T2" fmla="*/ 43313 w 87"/>
                <a:gd name="T3" fmla="*/ 70876 h 110"/>
                <a:gd name="T4" fmla="*/ 307129 w 87"/>
                <a:gd name="T5" fmla="*/ 389819 h 110"/>
                <a:gd name="T6" fmla="*/ 252003 w 87"/>
                <a:gd name="T7" fmla="*/ 70876 h 110"/>
                <a:gd name="T8" fmla="*/ 90564 w 87"/>
                <a:gd name="T9" fmla="*/ 90564 h 110"/>
                <a:gd name="T10" fmla="*/ 90564 w 87"/>
                <a:gd name="T11" fmla="*/ 35438 h 110"/>
                <a:gd name="T12" fmla="*/ 122064 w 87"/>
                <a:gd name="T13" fmla="*/ 15750 h 110"/>
                <a:gd name="T14" fmla="*/ 220503 w 87"/>
                <a:gd name="T15" fmla="*/ 0 h 110"/>
                <a:gd name="T16" fmla="*/ 252003 w 87"/>
                <a:gd name="T17" fmla="*/ 15750 h 110"/>
                <a:gd name="T18" fmla="*/ 322879 w 87"/>
                <a:gd name="T19" fmla="*/ 35438 h 110"/>
                <a:gd name="T20" fmla="*/ 342567 w 87"/>
                <a:gd name="T21" fmla="*/ 55126 h 110"/>
                <a:gd name="T22" fmla="*/ 342567 w 87"/>
                <a:gd name="T23" fmla="*/ 433132 h 110"/>
                <a:gd name="T24" fmla="*/ 19688 w 87"/>
                <a:gd name="T25" fmla="*/ 433132 h 110"/>
                <a:gd name="T26" fmla="*/ 0 w 87"/>
                <a:gd name="T27" fmla="*/ 413444 h 110"/>
                <a:gd name="T28" fmla="*/ 0 w 87"/>
                <a:gd name="T29" fmla="*/ 35438 h 110"/>
                <a:gd name="T30" fmla="*/ 19688 w 87"/>
                <a:gd name="T31" fmla="*/ 35438 h 110"/>
                <a:gd name="T32" fmla="*/ 98439 w 87"/>
                <a:gd name="T33" fmla="*/ 255942 h 110"/>
                <a:gd name="T34" fmla="*/ 98439 w 87"/>
                <a:gd name="T35" fmla="*/ 322880 h 110"/>
                <a:gd name="T36" fmla="*/ 141752 w 87"/>
                <a:gd name="T37" fmla="*/ 322880 h 110"/>
                <a:gd name="T38" fmla="*/ 122064 w 87"/>
                <a:gd name="T39" fmla="*/ 287442 h 110"/>
                <a:gd name="T40" fmla="*/ 196878 w 87"/>
                <a:gd name="T41" fmla="*/ 346506 h 110"/>
                <a:gd name="T42" fmla="*/ 240191 w 87"/>
                <a:gd name="T43" fmla="*/ 322880 h 110"/>
                <a:gd name="T44" fmla="*/ 255941 w 87"/>
                <a:gd name="T45" fmla="*/ 311068 h 110"/>
                <a:gd name="T46" fmla="*/ 279566 w 87"/>
                <a:gd name="T47" fmla="*/ 153565 h 110"/>
                <a:gd name="T48" fmla="*/ 177190 w 87"/>
                <a:gd name="T49" fmla="*/ 279567 h 110"/>
                <a:gd name="T50" fmla="*/ 86626 w 87"/>
                <a:gd name="T51" fmla="*/ 244129 h 110"/>
                <a:gd name="T52" fmla="*/ 212628 w 87"/>
                <a:gd name="T53" fmla="*/ 299255 h 110"/>
                <a:gd name="T54" fmla="*/ 224440 w 87"/>
                <a:gd name="T55" fmla="*/ 267754 h 110"/>
                <a:gd name="T56" fmla="*/ 212628 w 87"/>
                <a:gd name="T57" fmla="*/ 299255 h 110"/>
                <a:gd name="T58" fmla="*/ 98439 w 87"/>
                <a:gd name="T59" fmla="*/ 165378 h 110"/>
                <a:gd name="T60" fmla="*/ 98439 w 87"/>
                <a:gd name="T61" fmla="*/ 212628 h 110"/>
                <a:gd name="T62" fmla="*/ 122064 w 87"/>
                <a:gd name="T63" fmla="*/ 192941 h 110"/>
                <a:gd name="T64" fmla="*/ 224440 w 87"/>
                <a:gd name="T65" fmla="*/ 165378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110">
                  <a:moveTo>
                    <a:pt x="5" y="9"/>
                  </a:moveTo>
                  <a:lnTo>
                    <a:pt x="19" y="9"/>
                  </a:lnTo>
                  <a:lnTo>
                    <a:pt x="19" y="18"/>
                  </a:lnTo>
                  <a:lnTo>
                    <a:pt x="11" y="18"/>
                  </a:lnTo>
                  <a:lnTo>
                    <a:pt x="11" y="99"/>
                  </a:lnTo>
                  <a:lnTo>
                    <a:pt x="78" y="99"/>
                  </a:lnTo>
                  <a:lnTo>
                    <a:pt x="78" y="18"/>
                  </a:lnTo>
                  <a:lnTo>
                    <a:pt x="64" y="18"/>
                  </a:lnTo>
                  <a:lnTo>
                    <a:pt x="64" y="23"/>
                  </a:lnTo>
                  <a:lnTo>
                    <a:pt x="23" y="23"/>
                  </a:lnTo>
                  <a:lnTo>
                    <a:pt x="23" y="18"/>
                  </a:lnTo>
                  <a:lnTo>
                    <a:pt x="23" y="9"/>
                  </a:lnTo>
                  <a:lnTo>
                    <a:pt x="23" y="4"/>
                  </a:lnTo>
                  <a:lnTo>
                    <a:pt x="31" y="4"/>
                  </a:lnTo>
                  <a:lnTo>
                    <a:pt x="31" y="0"/>
                  </a:lnTo>
                  <a:lnTo>
                    <a:pt x="56" y="0"/>
                  </a:lnTo>
                  <a:lnTo>
                    <a:pt x="56" y="4"/>
                  </a:lnTo>
                  <a:lnTo>
                    <a:pt x="64" y="4"/>
                  </a:lnTo>
                  <a:lnTo>
                    <a:pt x="64" y="9"/>
                  </a:lnTo>
                  <a:lnTo>
                    <a:pt x="82" y="9"/>
                  </a:lnTo>
                  <a:lnTo>
                    <a:pt x="87" y="9"/>
                  </a:lnTo>
                  <a:lnTo>
                    <a:pt x="87" y="14"/>
                  </a:lnTo>
                  <a:lnTo>
                    <a:pt x="87" y="105"/>
                  </a:lnTo>
                  <a:lnTo>
                    <a:pt x="87" y="110"/>
                  </a:lnTo>
                  <a:lnTo>
                    <a:pt x="82" y="110"/>
                  </a:lnTo>
                  <a:lnTo>
                    <a:pt x="5" y="110"/>
                  </a:lnTo>
                  <a:lnTo>
                    <a:pt x="0" y="110"/>
                  </a:lnTo>
                  <a:lnTo>
                    <a:pt x="0" y="105"/>
                  </a:lnTo>
                  <a:lnTo>
                    <a:pt x="0" y="14"/>
                  </a:lnTo>
                  <a:lnTo>
                    <a:pt x="0" y="9"/>
                  </a:lnTo>
                  <a:lnTo>
                    <a:pt x="5" y="9"/>
                  </a:lnTo>
                  <a:close/>
                  <a:moveTo>
                    <a:pt x="22" y="62"/>
                  </a:moveTo>
                  <a:lnTo>
                    <a:pt x="25" y="65"/>
                  </a:lnTo>
                  <a:lnTo>
                    <a:pt x="25" y="79"/>
                  </a:lnTo>
                  <a:lnTo>
                    <a:pt x="25" y="82"/>
                  </a:lnTo>
                  <a:lnTo>
                    <a:pt x="28" y="82"/>
                  </a:lnTo>
                  <a:lnTo>
                    <a:pt x="36" y="82"/>
                  </a:lnTo>
                  <a:lnTo>
                    <a:pt x="31" y="76"/>
                  </a:lnTo>
                  <a:lnTo>
                    <a:pt x="31" y="73"/>
                  </a:lnTo>
                  <a:lnTo>
                    <a:pt x="45" y="88"/>
                  </a:lnTo>
                  <a:lnTo>
                    <a:pt x="50" y="88"/>
                  </a:lnTo>
                  <a:lnTo>
                    <a:pt x="51" y="82"/>
                  </a:lnTo>
                  <a:lnTo>
                    <a:pt x="61" y="82"/>
                  </a:lnTo>
                  <a:lnTo>
                    <a:pt x="65" y="82"/>
                  </a:lnTo>
                  <a:lnTo>
                    <a:pt x="65" y="79"/>
                  </a:lnTo>
                  <a:lnTo>
                    <a:pt x="65" y="54"/>
                  </a:lnTo>
                  <a:lnTo>
                    <a:pt x="71" y="39"/>
                  </a:lnTo>
                  <a:lnTo>
                    <a:pt x="67" y="35"/>
                  </a:lnTo>
                  <a:lnTo>
                    <a:pt x="45" y="71"/>
                  </a:lnTo>
                  <a:lnTo>
                    <a:pt x="25" y="57"/>
                  </a:lnTo>
                  <a:lnTo>
                    <a:pt x="22" y="62"/>
                  </a:lnTo>
                  <a:close/>
                  <a:moveTo>
                    <a:pt x="54" y="76"/>
                  </a:moveTo>
                  <a:lnTo>
                    <a:pt x="57" y="76"/>
                  </a:lnTo>
                  <a:lnTo>
                    <a:pt x="57" y="68"/>
                  </a:lnTo>
                  <a:lnTo>
                    <a:pt x="54" y="76"/>
                  </a:lnTo>
                  <a:close/>
                  <a:moveTo>
                    <a:pt x="28" y="42"/>
                  </a:moveTo>
                  <a:lnTo>
                    <a:pt x="25" y="42"/>
                  </a:lnTo>
                  <a:lnTo>
                    <a:pt x="25" y="46"/>
                  </a:lnTo>
                  <a:lnTo>
                    <a:pt x="25" y="54"/>
                  </a:lnTo>
                  <a:lnTo>
                    <a:pt x="31" y="57"/>
                  </a:lnTo>
                  <a:lnTo>
                    <a:pt x="31" y="49"/>
                  </a:lnTo>
                  <a:lnTo>
                    <a:pt x="53" y="49"/>
                  </a:lnTo>
                  <a:lnTo>
                    <a:pt x="57" y="42"/>
                  </a:lnTo>
                  <a:lnTo>
                    <a:pt x="28" y="42"/>
                  </a:lnTo>
                  <a:close/>
                </a:path>
              </a:pathLst>
            </a:custGeom>
            <a:solidFill>
              <a:schemeClr val="bg1">
                <a:lumMod val="95000"/>
              </a:schemeClr>
            </a:solidFill>
            <a:ln>
              <a:noFill/>
            </a:ln>
            <a:extLst/>
          </p:spPr>
          <p:txBody>
            <a:bodyPr/>
            <a:lstStyle/>
            <a:p>
              <a:pPr eaLnBrk="1" fontAlgn="auto" hangingPunct="1">
                <a:spcBef>
                  <a:spcPts val="0"/>
                </a:spcBef>
                <a:spcAft>
                  <a:spcPts val="0"/>
                </a:spcAft>
                <a:defRPr/>
              </a:pPr>
              <a:endParaRPr lang="en-US" kern="0">
                <a:solidFill>
                  <a:sysClr val="windowText" lastClr="000000"/>
                </a:solidFill>
                <a:latin typeface="+mn-lt"/>
              </a:endParaRPr>
            </a:p>
          </p:txBody>
        </p:sp>
      </p:grpSp>
      <p:grpSp>
        <p:nvGrpSpPr>
          <p:cNvPr id="11" name="Gruppo 10"/>
          <p:cNvGrpSpPr/>
          <p:nvPr/>
        </p:nvGrpSpPr>
        <p:grpSpPr>
          <a:xfrm>
            <a:off x="6317457" y="4916825"/>
            <a:ext cx="1217612" cy="1264287"/>
            <a:chOff x="8415956" y="1211679"/>
            <a:chExt cx="1217612" cy="1264287"/>
          </a:xfrm>
        </p:grpSpPr>
        <p:sp>
          <p:nvSpPr>
            <p:cNvPr id="112" name="Rounded Rectangle 80"/>
            <p:cNvSpPr/>
            <p:nvPr/>
          </p:nvSpPr>
          <p:spPr>
            <a:xfrm flipV="1">
              <a:off x="8574762" y="1575966"/>
              <a:ext cx="900000" cy="9000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dirty="0">
                <a:solidFill>
                  <a:prstClr val="white"/>
                </a:solidFill>
              </a:endParaRPr>
            </a:p>
          </p:txBody>
        </p:sp>
        <p:sp>
          <p:nvSpPr>
            <p:cNvPr id="113" name="TextBox 93"/>
            <p:cNvSpPr txBox="1">
              <a:spLocks noChangeArrowheads="1"/>
            </p:cNvSpPr>
            <p:nvPr/>
          </p:nvSpPr>
          <p:spPr bwMode="auto">
            <a:xfrm>
              <a:off x="8415956" y="1211679"/>
              <a:ext cx="1217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smtClean="0">
                  <a:solidFill>
                    <a:schemeClr val="tx2">
                      <a:lumMod val="75000"/>
                    </a:schemeClr>
                  </a:solidFill>
                  <a:latin typeface="+mn-lt"/>
                </a:rPr>
                <a:t>ESECUZIONE</a:t>
              </a:r>
              <a:endParaRPr lang="it-IT" altLang="it-IT" sz="1000" b="1" i="1" dirty="0">
                <a:solidFill>
                  <a:schemeClr val="tx2">
                    <a:lumMod val="75000"/>
                  </a:schemeClr>
                </a:solidFill>
                <a:latin typeface="+mn-lt"/>
              </a:endParaRPr>
            </a:p>
          </p:txBody>
        </p:sp>
        <p:sp>
          <p:nvSpPr>
            <p:cNvPr id="114" name="Rettangolo 113"/>
            <p:cNvSpPr>
              <a:spLocks noChangeAspect="1"/>
            </p:cNvSpPr>
            <p:nvPr/>
          </p:nvSpPr>
          <p:spPr>
            <a:xfrm>
              <a:off x="8546569" y="1691131"/>
              <a:ext cx="955816" cy="700983"/>
            </a:xfrm>
            <a:prstGeom prst="rect">
              <a:avLst/>
            </a:prstGeom>
            <a:blipFill rotWithShape="1">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116" name="Gruppo 115"/>
          <p:cNvGrpSpPr/>
          <p:nvPr/>
        </p:nvGrpSpPr>
        <p:grpSpPr>
          <a:xfrm>
            <a:off x="4630786" y="2234483"/>
            <a:ext cx="1244600" cy="1346996"/>
            <a:chOff x="3344516" y="3920772"/>
            <a:chExt cx="1244600" cy="1346996"/>
          </a:xfrm>
        </p:grpSpPr>
        <p:sp>
          <p:nvSpPr>
            <p:cNvPr id="117" name="Rounded Rectangle 80"/>
            <p:cNvSpPr/>
            <p:nvPr/>
          </p:nvSpPr>
          <p:spPr>
            <a:xfrm flipV="1">
              <a:off x="3506913" y="4367768"/>
              <a:ext cx="900000" cy="9000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grpSp>
          <p:nvGrpSpPr>
            <p:cNvPr id="118" name="Gruppo 117"/>
            <p:cNvGrpSpPr/>
            <p:nvPr/>
          </p:nvGrpSpPr>
          <p:grpSpPr>
            <a:xfrm>
              <a:off x="3344516" y="3920772"/>
              <a:ext cx="1244600" cy="1300019"/>
              <a:chOff x="3344516" y="3920772"/>
              <a:chExt cx="1244600" cy="1300019"/>
            </a:xfrm>
          </p:grpSpPr>
          <p:sp>
            <p:nvSpPr>
              <p:cNvPr id="119" name="TextBox 93"/>
              <p:cNvSpPr txBox="1">
                <a:spLocks noChangeArrowheads="1"/>
              </p:cNvSpPr>
              <p:nvPr/>
            </p:nvSpPr>
            <p:spPr bwMode="auto">
              <a:xfrm>
                <a:off x="3344516" y="3920772"/>
                <a:ext cx="1244600" cy="34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i="1" dirty="0">
                    <a:solidFill>
                      <a:schemeClr val="tx2">
                        <a:lumMod val="75000"/>
                      </a:schemeClr>
                    </a:solidFill>
                    <a:latin typeface="+mn-lt"/>
                  </a:rPr>
                  <a:t>COORDINATORE SICUREZZA </a:t>
                </a:r>
                <a:r>
                  <a:rPr lang="it-IT" altLang="it-IT" sz="1000" b="1" i="1" dirty="0" smtClean="0">
                    <a:solidFill>
                      <a:schemeClr val="tx2">
                        <a:lumMod val="75000"/>
                      </a:schemeClr>
                    </a:solidFill>
                    <a:latin typeface="+mn-lt"/>
                  </a:rPr>
                  <a:t>PROGETTAZIONE</a:t>
                </a:r>
                <a:endParaRPr lang="it-IT" altLang="it-IT" sz="1000" b="1" i="1" dirty="0">
                  <a:solidFill>
                    <a:schemeClr val="tx2">
                      <a:lumMod val="75000"/>
                    </a:schemeClr>
                  </a:solidFill>
                  <a:latin typeface="+mn-lt"/>
                </a:endParaRPr>
              </a:p>
            </p:txBody>
          </p:sp>
          <p:pic>
            <p:nvPicPr>
              <p:cNvPr id="120" name="Picture 2" descr="C:\Users\fabio.gasbarra\Desktop\immagini presentazi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128" y="4428629"/>
                <a:ext cx="58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1" name="Rettangolo 120"/>
          <p:cNvSpPr/>
          <p:nvPr/>
        </p:nvSpPr>
        <p:spPr>
          <a:xfrm>
            <a:off x="583902" y="1495819"/>
            <a:ext cx="9496425" cy="523220"/>
          </a:xfrm>
          <a:prstGeom prst="rect">
            <a:avLst/>
          </a:prstGeom>
        </p:spPr>
        <p:txBody>
          <a:bodyPr>
            <a:spAutoFit/>
          </a:bodyPr>
          <a:lstStyle/>
          <a:p>
            <a:r>
              <a:rPr lang="it-IT" sz="1400" dirty="0" smtClean="0">
                <a:solidFill>
                  <a:schemeClr val="tx2">
                    <a:lumMod val="75000"/>
                  </a:schemeClr>
                </a:solidFill>
                <a:latin typeface="+mn-lt"/>
                <a:cs typeface="+mn-cs"/>
              </a:rPr>
              <a:t>Il D.L</a:t>
            </a:r>
            <a:r>
              <a:rPr lang="it-IT" sz="1400" dirty="0">
                <a:solidFill>
                  <a:schemeClr val="tx2">
                    <a:lumMod val="75000"/>
                  </a:schemeClr>
                </a:solidFill>
                <a:latin typeface="+mn-lt"/>
                <a:cs typeface="+mn-cs"/>
              </a:rPr>
              <a:t>. n. </a:t>
            </a:r>
            <a:r>
              <a:rPr lang="it-IT" sz="1400" dirty="0" smtClean="0">
                <a:solidFill>
                  <a:schemeClr val="tx2">
                    <a:lumMod val="75000"/>
                  </a:schemeClr>
                </a:solidFill>
                <a:latin typeface="+mn-lt"/>
                <a:cs typeface="+mn-cs"/>
              </a:rPr>
              <a:t>32/2019 («Sblocca cantieri») ha abrogato il divieto di appalto congiunto di progettazione ed esecuzione dei lavori sino a </a:t>
            </a:r>
            <a:r>
              <a:rPr lang="it-IT" sz="1400" dirty="0" smtClean="0">
                <a:solidFill>
                  <a:schemeClr val="tx2">
                    <a:lumMod val="75000"/>
                  </a:schemeClr>
                </a:solidFill>
                <a:latin typeface="+mn-lt"/>
              </a:rPr>
              <a:t>dicembre 2020. </a:t>
            </a:r>
            <a:r>
              <a:rPr lang="it-IT" sz="1400" dirty="0">
                <a:solidFill>
                  <a:srgbClr val="17375E"/>
                </a:solidFill>
                <a:latin typeface="Segoe UI" panose="020B0502040204020203" pitchFamily="34" charset="0"/>
              </a:rPr>
              <a:t>Per effetto de cd. «Semplificazioni BIS» tale facoltà è prevista fino a giugno 2023.</a:t>
            </a:r>
            <a:endParaRPr lang="it-IT" sz="1400" dirty="0"/>
          </a:p>
        </p:txBody>
      </p:sp>
      <p:sp>
        <p:nvSpPr>
          <p:cNvPr id="122" name="Rettangolo 121"/>
          <p:cNvSpPr/>
          <p:nvPr/>
        </p:nvSpPr>
        <p:spPr>
          <a:xfrm>
            <a:off x="247849" y="7049566"/>
            <a:ext cx="3653358" cy="553998"/>
          </a:xfrm>
          <a:prstGeom prst="rect">
            <a:avLst/>
          </a:prstGeom>
        </p:spPr>
        <p:txBody>
          <a:bodyPr wrap="square">
            <a:spAutoFit/>
          </a:bodyPr>
          <a:lstStyle/>
          <a:p>
            <a:r>
              <a:rPr lang="it-IT" sz="1000" i="1" dirty="0" smtClean="0"/>
              <a:t>*sarà possibile con l’attivazione della nuova piattaforma E-</a:t>
            </a:r>
            <a:r>
              <a:rPr lang="it-IT" sz="1000" i="1" dirty="0" err="1" smtClean="0"/>
              <a:t>Proc</a:t>
            </a:r>
            <a:r>
              <a:rPr lang="it-IT" sz="1000" i="1" dirty="0" smtClean="0"/>
              <a:t> 2 prevista per giugno 2022</a:t>
            </a:r>
          </a:p>
          <a:p>
            <a:r>
              <a:rPr lang="it-IT" sz="1000" i="1" dirty="0" smtClean="0"/>
              <a:t>** anche in forma associata</a:t>
            </a:r>
            <a:endParaRPr lang="it-IT" sz="1000" i="1" dirty="0"/>
          </a:p>
        </p:txBody>
      </p:sp>
      <p:sp>
        <p:nvSpPr>
          <p:cNvPr id="53" name="Rettangolo 52"/>
          <p:cNvSpPr/>
          <p:nvPr/>
        </p:nvSpPr>
        <p:spPr>
          <a:xfrm>
            <a:off x="8159106" y="3476917"/>
            <a:ext cx="2300162" cy="1815882"/>
          </a:xfrm>
          <a:prstGeom prst="rect">
            <a:avLst/>
          </a:prstGeom>
        </p:spPr>
        <p:txBody>
          <a:bodyPr wrap="square">
            <a:spAutoFit/>
          </a:bodyPr>
          <a:lstStyle/>
          <a:p>
            <a:pPr>
              <a:spcAft>
                <a:spcPts val="0"/>
              </a:spcAft>
              <a:defRPr/>
            </a:pPr>
            <a:r>
              <a:rPr lang="it-IT" sz="1400" i="1" dirty="0" smtClean="0">
                <a:solidFill>
                  <a:schemeClr val="tx2">
                    <a:lumMod val="75000"/>
                  </a:schemeClr>
                </a:solidFill>
                <a:latin typeface="+mn-lt"/>
              </a:rPr>
              <a:t>Per «Appalto integrato» si intende l'affidamento congiunto, al medesimo operatore*, del progetto esecutivo e dell’esecuzione dell’opera (previa validazione del progetto da parte della PA). </a:t>
            </a:r>
            <a:endParaRPr lang="it-IT" sz="1400" i="1" dirty="0">
              <a:solidFill>
                <a:schemeClr val="tx2">
                  <a:lumMod val="75000"/>
                </a:schemeClr>
              </a:solidFill>
              <a:latin typeface="+mn-lt"/>
            </a:endParaRPr>
          </a:p>
        </p:txBody>
      </p:sp>
    </p:spTree>
    <p:extLst>
      <p:ext uri="{BB962C8B-B14F-4D97-AF65-F5344CB8AC3E}">
        <p14:creationId xmlns:p14="http://schemas.microsoft.com/office/powerpoint/2010/main" val="69706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olo isoscele 2"/>
          <p:cNvSpPr/>
          <p:nvPr/>
        </p:nvSpPr>
        <p:spPr>
          <a:xfrm>
            <a:off x="1681107" y="4399151"/>
            <a:ext cx="814854" cy="488031"/>
          </a:xfrm>
          <a:prstGeom prst="triangle">
            <a:avLst/>
          </a:prstGeom>
          <a:solidFill>
            <a:srgbClr val="002060"/>
          </a:solidFill>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
        <p:nvSpPr>
          <p:cNvPr id="72" name="Triangolo isoscele 71"/>
          <p:cNvSpPr/>
          <p:nvPr/>
        </p:nvSpPr>
        <p:spPr>
          <a:xfrm>
            <a:off x="4800471" y="4403750"/>
            <a:ext cx="814854" cy="488031"/>
          </a:xfrm>
          <a:prstGeom prst="triangle">
            <a:avLst/>
          </a:prstGeom>
          <a:solidFill>
            <a:srgbClr val="002060"/>
          </a:solidFill>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
        <p:nvSpPr>
          <p:cNvPr id="73" name="Triangolo isoscele 72"/>
          <p:cNvSpPr/>
          <p:nvPr/>
        </p:nvSpPr>
        <p:spPr>
          <a:xfrm>
            <a:off x="7687362" y="4399151"/>
            <a:ext cx="814854" cy="488031"/>
          </a:xfrm>
          <a:prstGeom prst="triangle">
            <a:avLst/>
          </a:prstGeom>
          <a:solidFill>
            <a:srgbClr val="002060"/>
          </a:solidFill>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
        <p:nvSpPr>
          <p:cNvPr id="14" name="Freccia a destra 13"/>
          <p:cNvSpPr/>
          <p:nvPr/>
        </p:nvSpPr>
        <p:spPr>
          <a:xfrm>
            <a:off x="879655" y="2771342"/>
            <a:ext cx="8859533" cy="630199"/>
          </a:xfrm>
          <a:prstGeom prst="rightArrow">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r"/>
            <a:r>
              <a:rPr lang="it-IT" sz="1500" i="1" dirty="0" smtClean="0">
                <a:solidFill>
                  <a:schemeClr val="tx1"/>
                </a:solidFill>
              </a:rPr>
              <a:t>2022</a:t>
            </a:r>
            <a:endParaRPr lang="it-IT" sz="1500" i="1" dirty="0">
              <a:solidFill>
                <a:schemeClr val="tx1"/>
              </a:solidFill>
            </a:endParaRPr>
          </a:p>
        </p:txBody>
      </p:sp>
      <p:sp>
        <p:nvSpPr>
          <p:cNvPr id="55" name="Titolo 2"/>
          <p:cNvSpPr>
            <a:spLocks noGrp="1"/>
          </p:cNvSpPr>
          <p:nvPr>
            <p:ph type="title"/>
          </p:nvPr>
        </p:nvSpPr>
        <p:spPr>
          <a:xfrm>
            <a:off x="1446213" y="440184"/>
            <a:ext cx="8616950" cy="892175"/>
          </a:xfrm>
        </p:spPr>
        <p:txBody>
          <a:bodyPr lIns="113599" tIns="56800" rIns="113599" bIns="56800"/>
          <a:lstStyle/>
          <a:p>
            <a:pPr defTabSz="424889">
              <a:lnSpc>
                <a:spcPts val="2565"/>
              </a:lnSpc>
            </a:pPr>
            <a:r>
              <a:rPr lang="it-IT" altLang="it-IT" i="1" dirty="0" smtClean="0">
                <a:solidFill>
                  <a:srgbClr val="004288"/>
                </a:solidFill>
              </a:rPr>
              <a:t>Kit</a:t>
            </a:r>
            <a:r>
              <a:rPr lang="it-IT" altLang="it-IT" dirty="0" smtClean="0">
                <a:solidFill>
                  <a:srgbClr val="004288"/>
                </a:solidFill>
              </a:rPr>
              <a:t> documentali per gli appalti relativi a servizi di </a:t>
            </a:r>
            <a:r>
              <a:rPr lang="it-IT" altLang="it-IT" i="1" dirty="0" smtClean="0">
                <a:solidFill>
                  <a:srgbClr val="004288"/>
                </a:solidFill>
              </a:rPr>
              <a:t>Ingegneria e Architettura e Lavori</a:t>
            </a:r>
            <a:r>
              <a:rPr lang="it-IT" altLang="it-IT" i="1" dirty="0">
                <a:solidFill>
                  <a:srgbClr val="004288"/>
                </a:solidFill>
              </a:rPr>
              <a:t/>
            </a:r>
            <a:br>
              <a:rPr lang="it-IT" altLang="it-IT" i="1" dirty="0">
                <a:solidFill>
                  <a:srgbClr val="004288"/>
                </a:solidFill>
              </a:rPr>
            </a:br>
            <a:endParaRPr lang="it-IT" b="0" i="1" dirty="0">
              <a:solidFill>
                <a:srgbClr val="004288"/>
              </a:solidFill>
            </a:endParaRPr>
          </a:p>
        </p:txBody>
      </p:sp>
      <p:grpSp>
        <p:nvGrpSpPr>
          <p:cNvPr id="4" name="Gruppo 3"/>
          <p:cNvGrpSpPr/>
          <p:nvPr/>
        </p:nvGrpSpPr>
        <p:grpSpPr>
          <a:xfrm>
            <a:off x="1648694" y="3722519"/>
            <a:ext cx="900000" cy="900000"/>
            <a:chOff x="6267078" y="5150371"/>
            <a:chExt cx="900000" cy="900000"/>
          </a:xfrm>
        </p:grpSpPr>
        <p:sp>
          <p:nvSpPr>
            <p:cNvPr id="75" name="Rounded Rectangle 80"/>
            <p:cNvSpPr/>
            <p:nvPr/>
          </p:nvSpPr>
          <p:spPr>
            <a:xfrm flipV="1">
              <a:off x="6267078" y="5150371"/>
              <a:ext cx="900000" cy="900000"/>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a:solidFill>
                  <a:prstClr val="white"/>
                </a:solidFill>
              </a:endParaRPr>
            </a:p>
          </p:txBody>
        </p:sp>
        <p:pic>
          <p:nvPicPr>
            <p:cNvPr id="89" name="Picture 3" descr="C:\Users\fabio.gasbarra\Desktop\immagini presentazio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337" y="5197146"/>
              <a:ext cx="411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Group 5"/>
            <p:cNvGrpSpPr>
              <a:grpSpLocks noChangeAspect="1"/>
            </p:cNvGrpSpPr>
            <p:nvPr/>
          </p:nvGrpSpPr>
          <p:grpSpPr bwMode="auto">
            <a:xfrm>
              <a:off x="6800830" y="5243579"/>
              <a:ext cx="257737" cy="351109"/>
              <a:chOff x="3468" y="1659"/>
              <a:chExt cx="737" cy="1004"/>
            </a:xfrm>
            <a:solidFill>
              <a:srgbClr val="0C3A56"/>
            </a:solidFill>
          </p:grpSpPr>
          <p:sp>
            <p:nvSpPr>
              <p:cNvPr id="91" name="Freeform 6"/>
              <p:cNvSpPr>
                <a:spLocks/>
              </p:cNvSpPr>
              <p:nvPr/>
            </p:nvSpPr>
            <p:spPr bwMode="auto">
              <a:xfrm>
                <a:off x="3838" y="1827"/>
                <a:ext cx="367" cy="824"/>
              </a:xfrm>
              <a:custGeom>
                <a:avLst/>
                <a:gdLst>
                  <a:gd name="T0" fmla="*/ 9 w 155"/>
                  <a:gd name="T1" fmla="*/ 2 h 349"/>
                  <a:gd name="T2" fmla="*/ 2 w 155"/>
                  <a:gd name="T3" fmla="*/ 18 h 349"/>
                  <a:gd name="T4" fmla="*/ 128 w 155"/>
                  <a:gd name="T5" fmla="*/ 302 h 349"/>
                  <a:gd name="T6" fmla="*/ 155 w 155"/>
                  <a:gd name="T7" fmla="*/ 349 h 349"/>
                  <a:gd name="T8" fmla="*/ 143 w 155"/>
                  <a:gd name="T9" fmla="*/ 295 h 349"/>
                  <a:gd name="T10" fmla="*/ 23 w 155"/>
                  <a:gd name="T11" fmla="*/ 12 h 349"/>
                  <a:gd name="T12" fmla="*/ 9 w 155"/>
                  <a:gd name="T13" fmla="*/ 2 h 349"/>
                </a:gdLst>
                <a:ahLst/>
                <a:cxnLst>
                  <a:cxn ang="0">
                    <a:pos x="T0" y="T1"/>
                  </a:cxn>
                  <a:cxn ang="0">
                    <a:pos x="T2" y="T3"/>
                  </a:cxn>
                  <a:cxn ang="0">
                    <a:pos x="T4" y="T5"/>
                  </a:cxn>
                  <a:cxn ang="0">
                    <a:pos x="T6" y="T7"/>
                  </a:cxn>
                  <a:cxn ang="0">
                    <a:pos x="T8" y="T9"/>
                  </a:cxn>
                  <a:cxn ang="0">
                    <a:pos x="T10" y="T11"/>
                  </a:cxn>
                  <a:cxn ang="0">
                    <a:pos x="T12" y="T13"/>
                  </a:cxn>
                </a:cxnLst>
                <a:rect l="0" t="0" r="r" b="b"/>
                <a:pathLst>
                  <a:path w="155" h="349">
                    <a:moveTo>
                      <a:pt x="9" y="2"/>
                    </a:moveTo>
                    <a:cubicBezTo>
                      <a:pt x="4" y="3"/>
                      <a:pt x="0" y="10"/>
                      <a:pt x="2" y="18"/>
                    </a:cubicBezTo>
                    <a:cubicBezTo>
                      <a:pt x="128" y="302"/>
                      <a:pt x="128" y="302"/>
                      <a:pt x="128" y="302"/>
                    </a:cubicBezTo>
                    <a:cubicBezTo>
                      <a:pt x="155" y="349"/>
                      <a:pt x="155" y="349"/>
                      <a:pt x="155" y="349"/>
                    </a:cubicBezTo>
                    <a:cubicBezTo>
                      <a:pt x="143" y="295"/>
                      <a:pt x="143" y="295"/>
                      <a:pt x="143" y="295"/>
                    </a:cubicBezTo>
                    <a:cubicBezTo>
                      <a:pt x="143" y="295"/>
                      <a:pt x="23" y="12"/>
                      <a:pt x="23" y="12"/>
                    </a:cubicBezTo>
                    <a:cubicBezTo>
                      <a:pt x="21" y="5"/>
                      <a:pt x="15"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3" name="Freeform 7"/>
              <p:cNvSpPr>
                <a:spLocks/>
              </p:cNvSpPr>
              <p:nvPr/>
            </p:nvSpPr>
            <p:spPr bwMode="auto">
              <a:xfrm>
                <a:off x="3468" y="1830"/>
                <a:ext cx="340" cy="833"/>
              </a:xfrm>
              <a:custGeom>
                <a:avLst/>
                <a:gdLst>
                  <a:gd name="T0" fmla="*/ 135 w 144"/>
                  <a:gd name="T1" fmla="*/ 1 h 353"/>
                  <a:gd name="T2" fmla="*/ 143 w 144"/>
                  <a:gd name="T3" fmla="*/ 17 h 353"/>
                  <a:gd name="T4" fmla="*/ 25 w 144"/>
                  <a:gd name="T5" fmla="*/ 305 h 353"/>
                  <a:gd name="T6" fmla="*/ 0 w 144"/>
                  <a:gd name="T7" fmla="*/ 353 h 353"/>
                  <a:gd name="T8" fmla="*/ 10 w 144"/>
                  <a:gd name="T9" fmla="*/ 299 h 353"/>
                  <a:gd name="T10" fmla="*/ 121 w 144"/>
                  <a:gd name="T11" fmla="*/ 12 h 353"/>
                  <a:gd name="T12" fmla="*/ 135 w 144"/>
                  <a:gd name="T13" fmla="*/ 1 h 353"/>
                </a:gdLst>
                <a:ahLst/>
                <a:cxnLst>
                  <a:cxn ang="0">
                    <a:pos x="T0" y="T1"/>
                  </a:cxn>
                  <a:cxn ang="0">
                    <a:pos x="T2" y="T3"/>
                  </a:cxn>
                  <a:cxn ang="0">
                    <a:pos x="T4" y="T5"/>
                  </a:cxn>
                  <a:cxn ang="0">
                    <a:pos x="T6" y="T7"/>
                  </a:cxn>
                  <a:cxn ang="0">
                    <a:pos x="T8" y="T9"/>
                  </a:cxn>
                  <a:cxn ang="0">
                    <a:pos x="T10" y="T11"/>
                  </a:cxn>
                  <a:cxn ang="0">
                    <a:pos x="T12" y="T13"/>
                  </a:cxn>
                </a:cxnLst>
                <a:rect l="0" t="0" r="r" b="b"/>
                <a:pathLst>
                  <a:path w="144" h="353">
                    <a:moveTo>
                      <a:pt x="135" y="1"/>
                    </a:moveTo>
                    <a:cubicBezTo>
                      <a:pt x="141" y="3"/>
                      <a:pt x="144" y="10"/>
                      <a:pt x="143" y="17"/>
                    </a:cubicBezTo>
                    <a:cubicBezTo>
                      <a:pt x="25" y="305"/>
                      <a:pt x="25" y="305"/>
                      <a:pt x="25" y="305"/>
                    </a:cubicBezTo>
                    <a:cubicBezTo>
                      <a:pt x="0" y="353"/>
                      <a:pt x="0" y="353"/>
                      <a:pt x="0" y="353"/>
                    </a:cubicBezTo>
                    <a:cubicBezTo>
                      <a:pt x="10" y="299"/>
                      <a:pt x="10" y="299"/>
                      <a:pt x="10" y="299"/>
                    </a:cubicBezTo>
                    <a:cubicBezTo>
                      <a:pt x="10" y="299"/>
                      <a:pt x="121" y="12"/>
                      <a:pt x="121" y="12"/>
                    </a:cubicBezTo>
                    <a:cubicBezTo>
                      <a:pt x="123" y="5"/>
                      <a:pt x="129" y="0"/>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4" name="Freeform 8"/>
              <p:cNvSpPr>
                <a:spLocks/>
              </p:cNvSpPr>
              <p:nvPr/>
            </p:nvSpPr>
            <p:spPr bwMode="auto">
              <a:xfrm>
                <a:off x="3692" y="2096"/>
                <a:ext cx="281" cy="29"/>
              </a:xfrm>
              <a:custGeom>
                <a:avLst/>
                <a:gdLst>
                  <a:gd name="T0" fmla="*/ 119 w 119"/>
                  <a:gd name="T1" fmla="*/ 6 h 12"/>
                  <a:gd name="T2" fmla="*/ 107 w 119"/>
                  <a:gd name="T3" fmla="*/ 12 h 12"/>
                  <a:gd name="T4" fmla="*/ 12 w 119"/>
                  <a:gd name="T5" fmla="*/ 12 h 12"/>
                  <a:gd name="T6" fmla="*/ 0 w 119"/>
                  <a:gd name="T7" fmla="*/ 6 h 12"/>
                  <a:gd name="T8" fmla="*/ 0 w 119"/>
                  <a:gd name="T9" fmla="*/ 6 h 12"/>
                  <a:gd name="T10" fmla="*/ 12 w 119"/>
                  <a:gd name="T11" fmla="*/ 0 h 12"/>
                  <a:gd name="T12" fmla="*/ 107 w 119"/>
                  <a:gd name="T13" fmla="*/ 0 h 12"/>
                  <a:gd name="T14" fmla="*/ 119 w 1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2">
                    <a:moveTo>
                      <a:pt x="119" y="6"/>
                    </a:moveTo>
                    <a:cubicBezTo>
                      <a:pt x="119" y="9"/>
                      <a:pt x="113" y="12"/>
                      <a:pt x="107" y="12"/>
                    </a:cubicBezTo>
                    <a:cubicBezTo>
                      <a:pt x="12" y="12"/>
                      <a:pt x="12" y="12"/>
                      <a:pt x="12" y="12"/>
                    </a:cubicBezTo>
                    <a:cubicBezTo>
                      <a:pt x="5" y="12"/>
                      <a:pt x="0" y="9"/>
                      <a:pt x="0" y="6"/>
                    </a:cubicBezTo>
                    <a:cubicBezTo>
                      <a:pt x="0" y="6"/>
                      <a:pt x="0" y="6"/>
                      <a:pt x="0" y="6"/>
                    </a:cubicBezTo>
                    <a:cubicBezTo>
                      <a:pt x="0" y="2"/>
                      <a:pt x="5" y="0"/>
                      <a:pt x="12" y="0"/>
                    </a:cubicBezTo>
                    <a:cubicBezTo>
                      <a:pt x="107" y="0"/>
                      <a:pt x="107" y="0"/>
                      <a:pt x="107" y="0"/>
                    </a:cubicBezTo>
                    <a:cubicBezTo>
                      <a:pt x="113" y="0"/>
                      <a:pt x="119" y="2"/>
                      <a:pt x="1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sp>
            <p:nvSpPr>
              <p:cNvPr id="95" name="Freeform 9"/>
              <p:cNvSpPr>
                <a:spLocks/>
              </p:cNvSpPr>
              <p:nvPr/>
            </p:nvSpPr>
            <p:spPr bwMode="auto">
              <a:xfrm>
                <a:off x="3600" y="1659"/>
                <a:ext cx="451" cy="451"/>
              </a:xfrm>
              <a:custGeom>
                <a:avLst/>
                <a:gdLst>
                  <a:gd name="T0" fmla="*/ 108 w 191"/>
                  <a:gd name="T1" fmla="*/ 20 h 191"/>
                  <a:gd name="T2" fmla="*/ 108 w 191"/>
                  <a:gd name="T3" fmla="*/ 0 h 191"/>
                  <a:gd name="T4" fmla="*/ 83 w 191"/>
                  <a:gd name="T5" fmla="*/ 0 h 191"/>
                  <a:gd name="T6" fmla="*/ 83 w 191"/>
                  <a:gd name="T7" fmla="*/ 20 h 191"/>
                  <a:gd name="T8" fmla="*/ 0 w 191"/>
                  <a:gd name="T9" fmla="*/ 115 h 191"/>
                  <a:gd name="T10" fmla="*/ 37 w 191"/>
                  <a:gd name="T11" fmla="*/ 191 h 191"/>
                  <a:gd name="T12" fmla="*/ 41 w 191"/>
                  <a:gd name="T13" fmla="*/ 191 h 191"/>
                  <a:gd name="T14" fmla="*/ 12 w 191"/>
                  <a:gd name="T15" fmla="*/ 127 h 191"/>
                  <a:gd name="T16" fmla="*/ 96 w 191"/>
                  <a:gd name="T17" fmla="*/ 43 h 191"/>
                  <a:gd name="T18" fmla="*/ 179 w 191"/>
                  <a:gd name="T19" fmla="*/ 127 h 191"/>
                  <a:gd name="T20" fmla="*/ 150 w 191"/>
                  <a:gd name="T21" fmla="*/ 191 h 191"/>
                  <a:gd name="T22" fmla="*/ 154 w 191"/>
                  <a:gd name="T23" fmla="*/ 191 h 191"/>
                  <a:gd name="T24" fmla="*/ 191 w 191"/>
                  <a:gd name="T25" fmla="*/ 115 h 191"/>
                  <a:gd name="T26" fmla="*/ 108 w 191"/>
                  <a:gd name="T27"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91">
                    <a:moveTo>
                      <a:pt x="108" y="20"/>
                    </a:moveTo>
                    <a:cubicBezTo>
                      <a:pt x="108" y="0"/>
                      <a:pt x="108" y="0"/>
                      <a:pt x="108" y="0"/>
                    </a:cubicBezTo>
                    <a:cubicBezTo>
                      <a:pt x="83" y="0"/>
                      <a:pt x="83" y="0"/>
                      <a:pt x="83" y="0"/>
                    </a:cubicBezTo>
                    <a:cubicBezTo>
                      <a:pt x="83" y="20"/>
                      <a:pt x="83" y="20"/>
                      <a:pt x="83" y="20"/>
                    </a:cubicBezTo>
                    <a:cubicBezTo>
                      <a:pt x="36" y="27"/>
                      <a:pt x="0" y="67"/>
                      <a:pt x="0" y="115"/>
                    </a:cubicBezTo>
                    <a:cubicBezTo>
                      <a:pt x="0" y="146"/>
                      <a:pt x="15" y="173"/>
                      <a:pt x="37" y="191"/>
                    </a:cubicBezTo>
                    <a:cubicBezTo>
                      <a:pt x="41" y="191"/>
                      <a:pt x="41" y="191"/>
                      <a:pt x="41" y="191"/>
                    </a:cubicBezTo>
                    <a:cubicBezTo>
                      <a:pt x="23" y="175"/>
                      <a:pt x="12" y="152"/>
                      <a:pt x="12" y="127"/>
                    </a:cubicBezTo>
                    <a:cubicBezTo>
                      <a:pt x="12" y="81"/>
                      <a:pt x="49" y="43"/>
                      <a:pt x="96" y="43"/>
                    </a:cubicBezTo>
                    <a:cubicBezTo>
                      <a:pt x="142" y="43"/>
                      <a:pt x="179" y="81"/>
                      <a:pt x="179" y="127"/>
                    </a:cubicBezTo>
                    <a:cubicBezTo>
                      <a:pt x="179" y="152"/>
                      <a:pt x="168" y="175"/>
                      <a:pt x="150" y="191"/>
                    </a:cubicBezTo>
                    <a:cubicBezTo>
                      <a:pt x="154" y="191"/>
                      <a:pt x="154" y="191"/>
                      <a:pt x="154" y="191"/>
                    </a:cubicBezTo>
                    <a:cubicBezTo>
                      <a:pt x="177" y="173"/>
                      <a:pt x="191" y="146"/>
                      <a:pt x="191" y="115"/>
                    </a:cubicBezTo>
                    <a:cubicBezTo>
                      <a:pt x="191" y="67"/>
                      <a:pt x="155" y="27"/>
                      <a:pt x="10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solidFill>
                    <a:schemeClr val="bg1"/>
                  </a:solidFill>
                  <a:latin typeface="+mj-lt"/>
                </a:endParaRPr>
              </a:p>
            </p:txBody>
          </p:sp>
        </p:grpSp>
      </p:grpSp>
      <p:sp>
        <p:nvSpPr>
          <p:cNvPr id="121" name="Rettangolo 120"/>
          <p:cNvSpPr/>
          <p:nvPr/>
        </p:nvSpPr>
        <p:spPr>
          <a:xfrm>
            <a:off x="583902" y="1495819"/>
            <a:ext cx="9496425" cy="1169551"/>
          </a:xfrm>
          <a:prstGeom prst="rect">
            <a:avLst/>
          </a:prstGeom>
        </p:spPr>
        <p:txBody>
          <a:bodyPr>
            <a:spAutoFit/>
          </a:bodyPr>
          <a:lstStyle/>
          <a:p>
            <a:pPr algn="just"/>
            <a:r>
              <a:rPr lang="it-IT" sz="1400" dirty="0" smtClean="0">
                <a:solidFill>
                  <a:schemeClr val="tx2">
                    <a:lumMod val="75000"/>
                  </a:schemeClr>
                </a:solidFill>
                <a:latin typeface="+mn-lt"/>
                <a:cs typeface="+mn-cs"/>
              </a:rPr>
              <a:t>Al fine di supportare le Amministrazioni per la realizzazione degli interventi e/o nuove opere – in particolar modo per le opere  finanziate da fondi europei (linee programmatiche previste </a:t>
            </a:r>
            <a:r>
              <a:rPr lang="it-IT" sz="1400" smtClean="0">
                <a:solidFill>
                  <a:schemeClr val="tx2">
                    <a:lumMod val="75000"/>
                  </a:schemeClr>
                </a:solidFill>
                <a:latin typeface="+mn-lt"/>
                <a:cs typeface="+mn-cs"/>
              </a:rPr>
              <a:t>nel PNRR) </a:t>
            </a:r>
            <a:r>
              <a:rPr lang="it-IT" sz="1400" dirty="0" smtClean="0">
                <a:solidFill>
                  <a:schemeClr val="tx2">
                    <a:lumMod val="75000"/>
                  </a:schemeClr>
                </a:solidFill>
                <a:latin typeface="+mn-lt"/>
                <a:cs typeface="+mn-cs"/>
              </a:rPr>
              <a:t>– Consip* ha previsto, nel 2022, la realizzazione di </a:t>
            </a:r>
            <a:r>
              <a:rPr lang="it-IT" sz="1400" i="1" dirty="0" smtClean="0">
                <a:solidFill>
                  <a:schemeClr val="tx2">
                    <a:lumMod val="75000"/>
                  </a:schemeClr>
                </a:solidFill>
                <a:latin typeface="+mn-lt"/>
                <a:cs typeface="+mn-cs"/>
              </a:rPr>
              <a:t>kit </a:t>
            </a:r>
            <a:r>
              <a:rPr lang="it-IT" sz="1400" dirty="0" smtClean="0">
                <a:solidFill>
                  <a:schemeClr val="tx2">
                    <a:lumMod val="75000"/>
                  </a:schemeClr>
                </a:solidFill>
                <a:latin typeface="+mn-lt"/>
                <a:cs typeface="+mn-cs"/>
              </a:rPr>
              <a:t>documentali (disciplinare di gara, lettere di invito, avviso di indagine di mercato, ecc.) relativi alla progettazione (e più in generale a servizi di ingegneria e architettura</a:t>
            </a:r>
            <a:r>
              <a:rPr lang="it-IT" sz="1400" dirty="0" smtClean="0">
                <a:solidFill>
                  <a:schemeClr val="tx2">
                    <a:lumMod val="75000"/>
                  </a:schemeClr>
                </a:solidFill>
                <a:latin typeface="+mn-lt"/>
              </a:rPr>
              <a:t>) e all’esecuzione dei corrispondenti lavori da poter utilizzare sugli strumenti come </a:t>
            </a:r>
            <a:r>
              <a:rPr lang="it-IT" sz="1400" i="1" dirty="0" err="1" smtClean="0">
                <a:solidFill>
                  <a:schemeClr val="tx2">
                    <a:lumMod val="75000"/>
                  </a:schemeClr>
                </a:solidFill>
                <a:latin typeface="+mn-lt"/>
              </a:rPr>
              <a:t>MePA</a:t>
            </a:r>
            <a:r>
              <a:rPr lang="it-IT" sz="1400" i="1" dirty="0" smtClean="0">
                <a:solidFill>
                  <a:schemeClr val="tx2">
                    <a:lumMod val="75000"/>
                  </a:schemeClr>
                </a:solidFill>
                <a:latin typeface="+mn-lt"/>
              </a:rPr>
              <a:t> e ASP</a:t>
            </a:r>
            <a:r>
              <a:rPr lang="it-IT" sz="1400" dirty="0" smtClean="0">
                <a:solidFill>
                  <a:schemeClr val="tx2">
                    <a:lumMod val="75000"/>
                  </a:schemeClr>
                </a:solidFill>
                <a:latin typeface="+mn-lt"/>
              </a:rPr>
              <a:t>.  Il processo di produzione dei kit seguirà gli </a:t>
            </a:r>
            <a:r>
              <a:rPr lang="it-IT" sz="1400" i="1" dirty="0" err="1" smtClean="0">
                <a:solidFill>
                  <a:schemeClr val="tx2">
                    <a:lumMod val="75000"/>
                  </a:schemeClr>
                </a:solidFill>
                <a:latin typeface="+mn-lt"/>
              </a:rPr>
              <a:t>step</a:t>
            </a:r>
            <a:r>
              <a:rPr lang="it-IT" sz="1400" dirty="0" smtClean="0">
                <a:solidFill>
                  <a:schemeClr val="tx2">
                    <a:lumMod val="75000"/>
                  </a:schemeClr>
                </a:solidFill>
                <a:latin typeface="+mn-lt"/>
              </a:rPr>
              <a:t> di seguito illustrati. </a:t>
            </a:r>
          </a:p>
        </p:txBody>
      </p:sp>
      <p:sp>
        <p:nvSpPr>
          <p:cNvPr id="122" name="Rettangolo 121"/>
          <p:cNvSpPr/>
          <p:nvPr/>
        </p:nvSpPr>
        <p:spPr>
          <a:xfrm>
            <a:off x="532370" y="6342722"/>
            <a:ext cx="5462401" cy="246221"/>
          </a:xfrm>
          <a:prstGeom prst="rect">
            <a:avLst/>
          </a:prstGeom>
        </p:spPr>
        <p:txBody>
          <a:bodyPr wrap="square">
            <a:spAutoFit/>
          </a:bodyPr>
          <a:lstStyle/>
          <a:p>
            <a:r>
              <a:rPr lang="it-IT" sz="1000" i="1" dirty="0" smtClean="0"/>
              <a:t>*in condivisione con le principali associazioni di categoria e ordini professionali di riferimento. </a:t>
            </a:r>
            <a:endParaRPr lang="it-IT" sz="1000" i="1" dirty="0"/>
          </a:p>
        </p:txBody>
      </p:sp>
      <p:sp>
        <p:nvSpPr>
          <p:cNvPr id="54" name="Rounded Rectangle 80"/>
          <p:cNvSpPr/>
          <p:nvPr/>
        </p:nvSpPr>
        <p:spPr>
          <a:xfrm flipV="1">
            <a:off x="4774243" y="3751756"/>
            <a:ext cx="900085" cy="833044"/>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dirty="0">
              <a:solidFill>
                <a:prstClr val="white"/>
              </a:solidFill>
            </a:endParaRPr>
          </a:p>
        </p:txBody>
      </p:sp>
      <p:sp>
        <p:nvSpPr>
          <p:cNvPr id="56" name="TextBox 93"/>
          <p:cNvSpPr txBox="1">
            <a:spLocks noChangeArrowheads="1"/>
          </p:cNvSpPr>
          <p:nvPr/>
        </p:nvSpPr>
        <p:spPr bwMode="auto">
          <a:xfrm>
            <a:off x="4796468" y="3443886"/>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313131"/>
                </a:solidFill>
                <a:latin typeface="Segoe Print" panose="02000600000000000000" pitchFamily="2" charset="0"/>
              </a:rPr>
              <a:t>Esecuzione dei lavori</a:t>
            </a:r>
            <a:endParaRPr lang="it-IT" altLang="it-IT" sz="1000" b="1" dirty="0">
              <a:solidFill>
                <a:srgbClr val="313131"/>
              </a:solidFill>
              <a:latin typeface="Segoe Print" panose="02000600000000000000" pitchFamily="2" charset="0"/>
            </a:endParaRPr>
          </a:p>
        </p:txBody>
      </p:sp>
      <p:sp>
        <p:nvSpPr>
          <p:cNvPr id="57" name="Rettangolo 56"/>
          <p:cNvSpPr>
            <a:spLocks noChangeAspect="1"/>
          </p:cNvSpPr>
          <p:nvPr/>
        </p:nvSpPr>
        <p:spPr>
          <a:xfrm>
            <a:off x="4796468" y="3899160"/>
            <a:ext cx="822861" cy="522873"/>
          </a:xfrm>
          <a:prstGeom prst="rect">
            <a:avLst/>
          </a:prstGeom>
          <a:blipFill rotWithShape="1">
            <a:blip r:embed="rId3"/>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58" name="TextBox 93"/>
          <p:cNvSpPr txBox="1">
            <a:spLocks noChangeArrowheads="1"/>
          </p:cNvSpPr>
          <p:nvPr/>
        </p:nvSpPr>
        <p:spPr bwMode="auto">
          <a:xfrm>
            <a:off x="1665522" y="3348583"/>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313131"/>
                </a:solidFill>
                <a:latin typeface="Segoe Print" panose="02000600000000000000" pitchFamily="2" charset="0"/>
              </a:rPr>
              <a:t>Servizi di ingegneria e architettura</a:t>
            </a:r>
            <a:endParaRPr lang="it-IT" altLang="it-IT" sz="1000" b="1" dirty="0">
              <a:solidFill>
                <a:srgbClr val="313131"/>
              </a:solidFill>
              <a:latin typeface="Segoe Print" panose="02000600000000000000" pitchFamily="2" charset="0"/>
            </a:endParaRPr>
          </a:p>
        </p:txBody>
      </p:sp>
      <p:sp>
        <p:nvSpPr>
          <p:cNvPr id="60" name="TextBox 93"/>
          <p:cNvSpPr txBox="1">
            <a:spLocks noChangeArrowheads="1"/>
          </p:cNvSpPr>
          <p:nvPr/>
        </p:nvSpPr>
        <p:spPr bwMode="auto">
          <a:xfrm>
            <a:off x="1640826" y="2961530"/>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FF0000"/>
                </a:solidFill>
                <a:latin typeface="Segoe Print" panose="02000600000000000000" pitchFamily="2" charset="0"/>
              </a:rPr>
              <a:t>STEP 1 (marzo)</a:t>
            </a:r>
          </a:p>
        </p:txBody>
      </p:sp>
      <p:sp>
        <p:nvSpPr>
          <p:cNvPr id="61" name="TextBox 93"/>
          <p:cNvSpPr txBox="1">
            <a:spLocks noChangeArrowheads="1"/>
          </p:cNvSpPr>
          <p:nvPr/>
        </p:nvSpPr>
        <p:spPr bwMode="auto">
          <a:xfrm>
            <a:off x="4752890" y="2966017"/>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FF0000"/>
                </a:solidFill>
                <a:latin typeface="Segoe Print" panose="02000600000000000000" pitchFamily="2" charset="0"/>
              </a:rPr>
              <a:t>STEP 2</a:t>
            </a:r>
          </a:p>
          <a:p>
            <a:pPr algn="ctr"/>
            <a:r>
              <a:rPr lang="it-IT" altLang="it-IT" sz="1000" b="1" dirty="0" smtClean="0">
                <a:solidFill>
                  <a:srgbClr val="FF0000"/>
                </a:solidFill>
                <a:latin typeface="Segoe Print" panose="02000600000000000000" pitchFamily="2" charset="0"/>
              </a:rPr>
              <a:t>(aprile)</a:t>
            </a:r>
          </a:p>
        </p:txBody>
      </p:sp>
      <p:sp>
        <p:nvSpPr>
          <p:cNvPr id="63" name="CasellaDiTesto 62"/>
          <p:cNvSpPr txBox="1"/>
          <p:nvPr/>
        </p:nvSpPr>
        <p:spPr>
          <a:xfrm>
            <a:off x="1052944" y="5157433"/>
            <a:ext cx="2071180" cy="954107"/>
          </a:xfrm>
          <a:prstGeom prst="rect">
            <a:avLst/>
          </a:prstGeom>
        </p:spPr>
        <p:txBody>
          <a:bodyPr wrap="square" rtlCol="0">
            <a:spAutoFit/>
          </a:bodyPr>
          <a:lstStyle/>
          <a:p>
            <a:pPr marL="342900" indent="-342900">
              <a:buFont typeface="Wingdings" panose="05000000000000000000" pitchFamily="2" charset="2"/>
              <a:buChar char="Ø"/>
            </a:pPr>
            <a:r>
              <a:rPr lang="it-IT" sz="1400" i="1" dirty="0" smtClean="0">
                <a:solidFill>
                  <a:srgbClr val="002060"/>
                </a:solidFill>
              </a:rPr>
              <a:t>Affidamento diretto</a:t>
            </a:r>
          </a:p>
          <a:p>
            <a:endParaRPr lang="it-IT" sz="1400" i="1" dirty="0" smtClean="0">
              <a:solidFill>
                <a:srgbClr val="002060"/>
              </a:solidFill>
            </a:endParaRPr>
          </a:p>
          <a:p>
            <a:pPr marL="342900" indent="-342900">
              <a:buFont typeface="Wingdings" panose="05000000000000000000" pitchFamily="2" charset="2"/>
              <a:buChar char="Ø"/>
            </a:pPr>
            <a:r>
              <a:rPr lang="it-IT" sz="1400" i="1" dirty="0" smtClean="0">
                <a:solidFill>
                  <a:srgbClr val="002060"/>
                </a:solidFill>
              </a:rPr>
              <a:t>Procedura negoziata</a:t>
            </a:r>
          </a:p>
          <a:p>
            <a:pPr marL="342900" indent="-342900">
              <a:buFont typeface="Wingdings" panose="05000000000000000000" pitchFamily="2" charset="2"/>
              <a:buChar char="Ø"/>
            </a:pPr>
            <a:endParaRPr lang="it-IT" sz="1400" dirty="0" smtClean="0">
              <a:solidFill>
                <a:srgbClr val="002060"/>
              </a:solidFill>
            </a:endParaRPr>
          </a:p>
        </p:txBody>
      </p:sp>
      <p:sp>
        <p:nvSpPr>
          <p:cNvPr id="64" name="CasellaDiTesto 63"/>
          <p:cNvSpPr txBox="1"/>
          <p:nvPr/>
        </p:nvSpPr>
        <p:spPr>
          <a:xfrm>
            <a:off x="4181219" y="5157433"/>
            <a:ext cx="2038759" cy="738664"/>
          </a:xfrm>
          <a:prstGeom prst="rect">
            <a:avLst/>
          </a:prstGeom>
        </p:spPr>
        <p:txBody>
          <a:bodyPr wrap="square" rtlCol="0">
            <a:spAutoFit/>
          </a:bodyPr>
          <a:lstStyle/>
          <a:p>
            <a:pPr marL="342900" indent="-342900">
              <a:buFont typeface="Wingdings" panose="05000000000000000000" pitchFamily="2" charset="2"/>
              <a:buChar char="Ø"/>
            </a:pPr>
            <a:r>
              <a:rPr lang="it-IT" sz="1400" i="1" dirty="0" smtClean="0">
                <a:solidFill>
                  <a:srgbClr val="002060"/>
                </a:solidFill>
              </a:rPr>
              <a:t>Affidamento diretto</a:t>
            </a:r>
          </a:p>
          <a:p>
            <a:endParaRPr lang="it-IT" sz="1400" i="1" dirty="0" smtClean="0">
              <a:solidFill>
                <a:srgbClr val="002060"/>
              </a:solidFill>
            </a:endParaRPr>
          </a:p>
          <a:p>
            <a:pPr marL="342900" indent="-342900">
              <a:buFont typeface="Wingdings" panose="05000000000000000000" pitchFamily="2" charset="2"/>
              <a:buChar char="Ø"/>
            </a:pPr>
            <a:r>
              <a:rPr lang="it-IT" sz="1400" i="1" dirty="0" smtClean="0">
                <a:solidFill>
                  <a:srgbClr val="002060"/>
                </a:solidFill>
              </a:rPr>
              <a:t>Procedura negoziata</a:t>
            </a:r>
          </a:p>
        </p:txBody>
      </p:sp>
      <p:sp>
        <p:nvSpPr>
          <p:cNvPr id="65" name="TextBox 93"/>
          <p:cNvSpPr txBox="1">
            <a:spLocks noChangeArrowheads="1"/>
          </p:cNvSpPr>
          <p:nvPr/>
        </p:nvSpPr>
        <p:spPr bwMode="auto">
          <a:xfrm>
            <a:off x="7646167" y="2956492"/>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FF0000"/>
                </a:solidFill>
                <a:latin typeface="Segoe Print" panose="02000600000000000000" pitchFamily="2" charset="0"/>
              </a:rPr>
              <a:t>STEP 3</a:t>
            </a:r>
          </a:p>
          <a:p>
            <a:pPr algn="ctr"/>
            <a:r>
              <a:rPr lang="it-IT" altLang="it-IT" sz="1000" b="1" dirty="0" smtClean="0">
                <a:solidFill>
                  <a:srgbClr val="FF0000"/>
                </a:solidFill>
                <a:latin typeface="Segoe Print" panose="02000600000000000000" pitchFamily="2" charset="0"/>
              </a:rPr>
              <a:t>(maggio)</a:t>
            </a:r>
          </a:p>
        </p:txBody>
      </p:sp>
      <p:sp>
        <p:nvSpPr>
          <p:cNvPr id="66" name="Rounded Rectangle 80"/>
          <p:cNvSpPr/>
          <p:nvPr/>
        </p:nvSpPr>
        <p:spPr>
          <a:xfrm flipV="1">
            <a:off x="7641497" y="3714299"/>
            <a:ext cx="900085" cy="833044"/>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24" tIns="45712" rIns="91424" bIns="45712" anchor="ctr"/>
          <a:lstStyle/>
          <a:p>
            <a:pPr algn="ctr">
              <a:defRPr/>
            </a:pPr>
            <a:endParaRPr lang="it-IT" sz="1500" b="1" dirty="0">
              <a:solidFill>
                <a:prstClr val="white"/>
              </a:solidFill>
            </a:endParaRPr>
          </a:p>
        </p:txBody>
      </p:sp>
      <p:sp>
        <p:nvSpPr>
          <p:cNvPr id="67" name="TextBox 93"/>
          <p:cNvSpPr txBox="1">
            <a:spLocks noChangeArrowheads="1"/>
          </p:cNvSpPr>
          <p:nvPr/>
        </p:nvSpPr>
        <p:spPr bwMode="auto">
          <a:xfrm>
            <a:off x="7663722" y="3406429"/>
            <a:ext cx="895415" cy="2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4" tIns="45712" rIns="35994" bIns="45712" anchor="ct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algn="ctr"/>
            <a:r>
              <a:rPr lang="it-IT" altLang="it-IT" sz="1000" b="1" dirty="0" smtClean="0">
                <a:solidFill>
                  <a:srgbClr val="313131"/>
                </a:solidFill>
                <a:latin typeface="Segoe Print" panose="02000600000000000000" pitchFamily="2" charset="0"/>
              </a:rPr>
              <a:t>Appalto integrato</a:t>
            </a:r>
            <a:endParaRPr lang="it-IT" altLang="it-IT" sz="1000" b="1" dirty="0">
              <a:solidFill>
                <a:srgbClr val="313131"/>
              </a:solidFill>
              <a:latin typeface="Segoe Print" panose="02000600000000000000" pitchFamily="2" charset="0"/>
            </a:endParaRPr>
          </a:p>
        </p:txBody>
      </p:sp>
      <p:sp>
        <p:nvSpPr>
          <p:cNvPr id="68" name="Rettangolo 67"/>
          <p:cNvSpPr>
            <a:spLocks noChangeAspect="1"/>
          </p:cNvSpPr>
          <p:nvPr/>
        </p:nvSpPr>
        <p:spPr>
          <a:xfrm>
            <a:off x="7605723" y="3892870"/>
            <a:ext cx="780241" cy="495792"/>
          </a:xfrm>
          <a:prstGeom prst="rect">
            <a:avLst/>
          </a:prstGeom>
          <a:blipFill rotWithShape="1">
            <a:blip r:embed="rId3"/>
            <a:stretch>
              <a:fillRect/>
            </a:stretch>
          </a:blipFill>
          <a:ln w="25400" cap="flat" cmpd="sng" algn="ctr">
            <a:solidFill>
              <a:srgbClr val="FFFFFF">
                <a:hueOff val="0"/>
                <a:satOff val="0"/>
                <a:lumOff val="0"/>
                <a:alphaOff val="0"/>
              </a:srgbClr>
            </a:solidFill>
            <a:prstDash val="solid"/>
          </a:ln>
          <a:effectLst>
            <a:softEdge rad="127000"/>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71" name="CasellaDiTesto 70"/>
          <p:cNvSpPr txBox="1"/>
          <p:nvPr/>
        </p:nvSpPr>
        <p:spPr>
          <a:xfrm>
            <a:off x="7186178" y="5144726"/>
            <a:ext cx="2163576" cy="738664"/>
          </a:xfrm>
          <a:prstGeom prst="rect">
            <a:avLst/>
          </a:prstGeom>
        </p:spPr>
        <p:txBody>
          <a:bodyPr wrap="square" rtlCol="0">
            <a:spAutoFit/>
          </a:bodyPr>
          <a:lstStyle/>
          <a:p>
            <a:pPr marL="342900" indent="-342900">
              <a:buFont typeface="Wingdings" panose="05000000000000000000" pitchFamily="2" charset="2"/>
              <a:buChar char="Ø"/>
            </a:pPr>
            <a:r>
              <a:rPr lang="it-IT" sz="1400" i="1" dirty="0" smtClean="0">
                <a:solidFill>
                  <a:srgbClr val="002060"/>
                </a:solidFill>
              </a:rPr>
              <a:t>Affidamento diretto</a:t>
            </a:r>
          </a:p>
          <a:p>
            <a:endParaRPr lang="it-IT" sz="1400" i="1" dirty="0" smtClean="0">
              <a:solidFill>
                <a:srgbClr val="002060"/>
              </a:solidFill>
            </a:endParaRPr>
          </a:p>
          <a:p>
            <a:pPr marL="342900" indent="-342900">
              <a:buFont typeface="Wingdings" panose="05000000000000000000" pitchFamily="2" charset="2"/>
              <a:buChar char="Ø"/>
            </a:pPr>
            <a:r>
              <a:rPr lang="it-IT" sz="1400" i="1" dirty="0" smtClean="0">
                <a:solidFill>
                  <a:srgbClr val="002060"/>
                </a:solidFill>
              </a:rPr>
              <a:t>Procedura negoziata</a:t>
            </a:r>
          </a:p>
        </p:txBody>
      </p:sp>
      <p:pic>
        <p:nvPicPr>
          <p:cNvPr id="74" name="Picture 3" descr="C:\Users\fabio.gasbarra\Desktop\immagini presentazio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966" y="3873040"/>
            <a:ext cx="223882" cy="43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Nastro 2 15"/>
          <p:cNvSpPr/>
          <p:nvPr/>
        </p:nvSpPr>
        <p:spPr>
          <a:xfrm>
            <a:off x="4274024" y="841601"/>
            <a:ext cx="1350256" cy="327486"/>
          </a:xfrm>
          <a:prstGeom prst="ribbon">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i="1" dirty="0" smtClean="0"/>
              <a:t>NEW</a:t>
            </a:r>
            <a:endParaRPr lang="it-IT" sz="1600" b="1" i="1" dirty="0"/>
          </a:p>
        </p:txBody>
      </p:sp>
    </p:spTree>
    <p:extLst>
      <p:ext uri="{BB962C8B-B14F-4D97-AF65-F5344CB8AC3E}">
        <p14:creationId xmlns:p14="http://schemas.microsoft.com/office/powerpoint/2010/main" val="35813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8"/>
          <p:cNvSpPr txBox="1">
            <a:spLocks/>
          </p:cNvSpPr>
          <p:nvPr/>
        </p:nvSpPr>
        <p:spPr>
          <a:xfrm>
            <a:off x="1602284" y="2628503"/>
            <a:ext cx="8496944" cy="919237"/>
          </a:xfrm>
          <a:prstGeom prst="rect">
            <a:avLst/>
          </a:prstGeom>
        </p:spPr>
        <p:txBody>
          <a:bodyPr/>
          <a:lstStyle>
            <a:defPPr>
              <a:defRPr lang="en-US"/>
            </a:defPPr>
            <a:lvl1pPr marL="0" marR="0" lvl="0" indent="0" defTabSz="497937" eaLnBrk="1" latinLnBrk="0" hangingPunct="1">
              <a:lnSpc>
                <a:spcPct val="100000"/>
              </a:lnSpc>
              <a:spcBef>
                <a:spcPts val="0"/>
              </a:spcBef>
              <a:spcAft>
                <a:spcPts val="1200"/>
              </a:spcAft>
              <a:buClrTx/>
              <a:buSzTx/>
              <a:buFont typeface="Lucida Grande"/>
              <a:buNone/>
              <a:tabLst/>
              <a:defRPr kumimoji="0" sz="2800" b="1" i="0" u="none" strike="noStrike" cap="none" spc="0" normalizeH="0" baseline="0">
                <a:ln>
                  <a:noFill/>
                </a:ln>
                <a:solidFill>
                  <a:srgbClr val="002060"/>
                </a:solidFill>
                <a:effectLst/>
                <a:uLnTx/>
                <a:uFillTx/>
                <a:latin typeface="Calibri"/>
                <a:ea typeface="+mn-ea"/>
              </a:defRPr>
            </a:lvl1pPr>
            <a:lvl2pPr marL="0" indent="0" defTabSz="497937" eaLnBrk="1" latinLnBrk="0" hangingPunct="1">
              <a:spcBef>
                <a:spcPct val="20000"/>
              </a:spcBef>
              <a:buFont typeface="Lucida Grande"/>
              <a:buNone/>
              <a:defRPr sz="2800" b="0">
                <a:solidFill>
                  <a:srgbClr val="5B6770"/>
                </a:solidFill>
                <a:latin typeface="+mn-lt"/>
                <a:ea typeface="+mn-ea"/>
              </a:defRPr>
            </a:lvl2pPr>
            <a:lvl3pPr marL="0" indent="0" defTabSz="497937" eaLnBrk="1" latinLnBrk="0" hangingPunct="1">
              <a:spcBef>
                <a:spcPct val="20000"/>
              </a:spcBef>
              <a:buFont typeface="Lucida Grande"/>
              <a:buNone/>
              <a:defRPr sz="2800" b="0">
                <a:solidFill>
                  <a:srgbClr val="5B6770"/>
                </a:solidFill>
                <a:latin typeface="+mn-lt"/>
                <a:ea typeface="+mn-ea"/>
              </a:defRPr>
            </a:lvl3pPr>
            <a:lvl4pPr marL="0" indent="0" defTabSz="497937" eaLnBrk="1" latinLnBrk="0" hangingPunct="1">
              <a:spcBef>
                <a:spcPct val="20000"/>
              </a:spcBef>
              <a:buFont typeface="Lucida Grande"/>
              <a:buNone/>
              <a:defRPr sz="2800" b="0">
                <a:solidFill>
                  <a:srgbClr val="5B6770"/>
                </a:solidFill>
                <a:latin typeface="+mn-lt"/>
                <a:ea typeface="+mn-ea"/>
              </a:defRPr>
            </a:lvl4pPr>
            <a:lvl5pPr marL="0" indent="0" defTabSz="497937" eaLnBrk="1" latinLnBrk="0" hangingPunct="1">
              <a:spcBef>
                <a:spcPct val="20000"/>
              </a:spcBef>
              <a:buFont typeface="Lucida Grande"/>
              <a:buNone/>
              <a:defRPr sz="2800" b="0">
                <a:solidFill>
                  <a:srgbClr val="5B6770"/>
                </a:solidFill>
                <a:latin typeface="+mn-lt"/>
                <a:ea typeface="+mn-ea"/>
              </a:defRPr>
            </a:lvl5pPr>
            <a:lvl6pPr marL="2738651" indent="-248968" defTabSz="497937">
              <a:spcBef>
                <a:spcPct val="20000"/>
              </a:spcBef>
              <a:buFont typeface="Arial"/>
              <a:buChar char="•"/>
              <a:defRPr sz="2200">
                <a:latin typeface="+mn-lt"/>
                <a:ea typeface="+mn-ea"/>
              </a:defRPr>
            </a:lvl6pPr>
            <a:lvl7pPr marL="3236587" indent="-248968" defTabSz="497937">
              <a:spcBef>
                <a:spcPct val="20000"/>
              </a:spcBef>
              <a:buFont typeface="Arial"/>
              <a:buChar char="•"/>
              <a:defRPr sz="2200">
                <a:latin typeface="+mn-lt"/>
                <a:ea typeface="+mn-ea"/>
              </a:defRPr>
            </a:lvl7pPr>
            <a:lvl8pPr marL="3734524" indent="-248968" defTabSz="497937">
              <a:spcBef>
                <a:spcPct val="20000"/>
              </a:spcBef>
              <a:buFont typeface="Arial"/>
              <a:buChar char="•"/>
              <a:defRPr sz="2200">
                <a:latin typeface="+mn-lt"/>
                <a:ea typeface="+mn-ea"/>
              </a:defRPr>
            </a:lvl8pPr>
            <a:lvl9pPr marL="4232460" indent="-248968" defTabSz="497937">
              <a:spcBef>
                <a:spcPct val="20000"/>
              </a:spcBef>
              <a:buFont typeface="Arial"/>
              <a:buChar char="•"/>
              <a:defRPr sz="2200">
                <a:latin typeface="+mn-lt"/>
                <a:ea typeface="+mn-ea"/>
              </a:defRPr>
            </a:lvl9pPr>
          </a:lstStyle>
          <a:p>
            <a:r>
              <a:rPr lang="it-IT" altLang="it-IT" dirty="0" smtClean="0"/>
              <a:t>Focus : Il MePA per </a:t>
            </a:r>
            <a:r>
              <a:rPr lang="it-IT" altLang="it-IT" dirty="0"/>
              <a:t>appalti di </a:t>
            </a:r>
            <a:r>
              <a:rPr lang="it-IT" altLang="it-IT" dirty="0" smtClean="0"/>
              <a:t>Ingegneria e Architettura</a:t>
            </a:r>
            <a:endParaRPr lang="it-IT" altLang="it-IT" dirty="0"/>
          </a:p>
        </p:txBody>
      </p:sp>
    </p:spTree>
    <p:extLst>
      <p:ext uri="{BB962C8B-B14F-4D97-AF65-F5344CB8AC3E}">
        <p14:creationId xmlns:p14="http://schemas.microsoft.com/office/powerpoint/2010/main" val="2395546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olo 2"/>
          <p:cNvSpPr>
            <a:spLocks noGrp="1"/>
          </p:cNvSpPr>
          <p:nvPr>
            <p:ph type="title"/>
          </p:nvPr>
        </p:nvSpPr>
        <p:spPr>
          <a:xfrm>
            <a:off x="1446213" y="440184"/>
            <a:ext cx="8364537" cy="892175"/>
          </a:xfrm>
        </p:spPr>
        <p:txBody>
          <a:bodyPr/>
          <a:lstStyle/>
          <a:p>
            <a:pPr>
              <a:lnSpc>
                <a:spcPts val="2000"/>
              </a:lnSpc>
              <a:defRPr/>
            </a:pPr>
            <a:r>
              <a:rPr lang="it-IT" altLang="it-IT" sz="1800" i="1" dirty="0">
                <a:solidFill>
                  <a:schemeClr val="tx2">
                    <a:lumMod val="75000"/>
                  </a:schemeClr>
                </a:solidFill>
                <a:cs typeface="Calibri" panose="020F0502020204030204" pitchFamily="34" charset="0"/>
              </a:rPr>
              <a:t>Servizi Professionali di Progettazione e verifica della progettazione di opere di Ingegneria Civile </a:t>
            </a:r>
            <a:r>
              <a:rPr lang="it-IT" altLang="it-IT" sz="1800" i="1" dirty="0" smtClean="0">
                <a:solidFill>
                  <a:schemeClr val="tx2">
                    <a:lumMod val="75000"/>
                  </a:schemeClr>
                </a:solidFill>
                <a:cs typeface="Calibri" panose="020F0502020204030204" pitchFamily="34" charset="0"/>
              </a:rPr>
              <a:t>e industriale (1/7)</a:t>
            </a:r>
            <a:r>
              <a:rPr lang="it-IT" altLang="it-IT" sz="1800" i="1" dirty="0">
                <a:solidFill>
                  <a:schemeClr val="tx2">
                    <a:lumMod val="75000"/>
                  </a:schemeClr>
                </a:solidFill>
                <a:cs typeface="Calibri" panose="020F0502020204030204" pitchFamily="34" charset="0"/>
              </a:rPr>
              <a:t/>
            </a:r>
            <a:br>
              <a:rPr lang="it-IT" altLang="it-IT" sz="1800" i="1" dirty="0">
                <a:solidFill>
                  <a:schemeClr val="tx2">
                    <a:lumMod val="75000"/>
                  </a:schemeClr>
                </a:solidFill>
                <a:cs typeface="Calibri" panose="020F0502020204030204" pitchFamily="34" charset="0"/>
              </a:rPr>
            </a:br>
            <a:r>
              <a:rPr lang="it-IT" altLang="it-IT" sz="1800" b="0" i="1" dirty="0" smtClean="0">
                <a:solidFill>
                  <a:schemeClr val="tx2">
                    <a:lumMod val="75000"/>
                  </a:schemeClr>
                </a:solidFill>
              </a:rPr>
              <a:t>Focus Abilitati e procedure indette sul </a:t>
            </a:r>
            <a:r>
              <a:rPr lang="it-IT" altLang="it-IT" sz="1800" b="0" i="1" dirty="0" err="1" smtClean="0">
                <a:solidFill>
                  <a:schemeClr val="tx2">
                    <a:lumMod val="75000"/>
                  </a:schemeClr>
                </a:solidFill>
              </a:rPr>
              <a:t>MePa</a:t>
            </a:r>
            <a:endParaRPr lang="it-IT" sz="1800" b="0" i="1" dirty="0">
              <a:solidFill>
                <a:schemeClr val="tx2">
                  <a:lumMod val="75000"/>
                </a:schemeClr>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1579901242"/>
              </p:ext>
            </p:extLst>
          </p:nvPr>
        </p:nvGraphicFramePr>
        <p:xfrm>
          <a:off x="822697" y="2023864"/>
          <a:ext cx="1793875" cy="3562350"/>
        </p:xfrm>
        <a:graphic>
          <a:graphicData uri="http://schemas.openxmlformats.org/drawingml/2006/table">
            <a:tbl>
              <a:tblPr/>
              <a:tblGrid>
                <a:gridCol w="1217612">
                  <a:extLst>
                    <a:ext uri="{9D8B030D-6E8A-4147-A177-3AD203B41FA5}">
                      <a16:colId xmlns:a16="http://schemas.microsoft.com/office/drawing/2014/main" val="3024429927"/>
                    </a:ext>
                  </a:extLst>
                </a:gridCol>
                <a:gridCol w="576263">
                  <a:extLst>
                    <a:ext uri="{9D8B030D-6E8A-4147-A177-3AD203B41FA5}">
                      <a16:colId xmlns:a16="http://schemas.microsoft.com/office/drawing/2014/main" val="3176183026"/>
                    </a:ext>
                  </a:extLst>
                </a:gridCol>
              </a:tblGrid>
              <a:tr h="157769">
                <a:tc>
                  <a:txBody>
                    <a:bodyPr/>
                    <a:lstStyle/>
                    <a:p>
                      <a:pPr algn="ctr" fontAlgn="b"/>
                      <a:r>
                        <a:rPr lang="it-IT" sz="1000" b="1" i="1" u="none" strike="noStrike" dirty="0">
                          <a:solidFill>
                            <a:schemeClr val="bg1"/>
                          </a:solidFill>
                          <a:effectLst/>
                          <a:latin typeface="Calibri" panose="020F0502020204030204" pitchFamily="34" charset="0"/>
                        </a:rPr>
                        <a:t>Etichette di riga</a:t>
                      </a: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ctr" fontAlgn="b"/>
                      <a:r>
                        <a:rPr lang="it-IT" sz="1000" b="1" i="1" u="none" strike="noStrike" dirty="0" smtClean="0">
                          <a:solidFill>
                            <a:schemeClr val="bg1"/>
                          </a:solidFill>
                          <a:effectLst/>
                          <a:latin typeface="Calibri" panose="020F0502020204030204" pitchFamily="34" charset="0"/>
                        </a:rPr>
                        <a:t>N° di</a:t>
                      </a:r>
                      <a:r>
                        <a:rPr lang="it-IT" sz="1000" b="1" i="1" u="none" strike="noStrike" baseline="0" dirty="0" smtClean="0">
                          <a:solidFill>
                            <a:schemeClr val="bg1"/>
                          </a:solidFill>
                          <a:effectLst/>
                          <a:latin typeface="Calibri" panose="020F0502020204030204" pitchFamily="34" charset="0"/>
                        </a:rPr>
                        <a:t> O.E. </a:t>
                      </a:r>
                      <a:endParaRPr lang="it-IT" sz="1000" b="1" i="1" u="none" strike="noStrike" dirty="0">
                        <a:solidFill>
                          <a:schemeClr val="bg1"/>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916424047"/>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Abruzzo</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200</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47670924"/>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Basilicata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50</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0568191"/>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Calabria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2.018</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24886474"/>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Campania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1.817</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2961990"/>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Emilia Romagna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361</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16076356"/>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Friuli Venezia Giulia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94</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81117064"/>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Lazio</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835</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29971054"/>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Liguria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119</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90382433"/>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Lombardia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166</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47618381"/>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Marche</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251</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77133960"/>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Molise</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81</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11918491"/>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Piemonte</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514</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80009998"/>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Puglia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332</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30665555"/>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Sardegna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83</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33363219"/>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Sicilia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1.498</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06085166"/>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Toscana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90</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07009468"/>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Trentino Alto Adige</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33</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4784714"/>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Umbria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151</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26159316"/>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Valle D‘Aosta</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16</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08669540"/>
                  </a:ext>
                </a:extLst>
              </a:tr>
              <a:tr h="157769">
                <a:tc>
                  <a:txBody>
                    <a:bodyPr/>
                    <a:lstStyle/>
                    <a:p>
                      <a:pPr algn="l" fontAlgn="b"/>
                      <a:r>
                        <a:rPr lang="it-IT" sz="1000" b="0" i="1" u="none" strike="noStrike" dirty="0" smtClean="0">
                          <a:solidFill>
                            <a:srgbClr val="000000"/>
                          </a:solidFill>
                          <a:effectLst/>
                          <a:latin typeface="Calibri" panose="020F0502020204030204" pitchFamily="34" charset="0"/>
                        </a:rPr>
                        <a:t>Veneto</a:t>
                      </a:r>
                      <a:endParaRPr lang="it-IT" sz="1000" b="0" i="1" u="none" strike="noStrike" dirty="0">
                        <a:solidFill>
                          <a:srgbClr val="000000"/>
                        </a:solidFill>
                        <a:effectLst/>
                        <a:latin typeface="Calibri" panose="020F0502020204030204" pitchFamily="34" charset="0"/>
                      </a:endParaRP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1.025</a:t>
                      </a:r>
                      <a:endParaRPr lang="it-IT" sz="1000" b="0" i="1" u="none" strike="noStrike" dirty="0">
                        <a:solidFill>
                          <a:srgbClr val="000000"/>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31141394"/>
                  </a:ext>
                </a:extLst>
              </a:tr>
              <a:tr h="157769">
                <a:tc>
                  <a:txBody>
                    <a:bodyPr/>
                    <a:lstStyle/>
                    <a:p>
                      <a:pPr algn="l" fontAlgn="b"/>
                      <a:r>
                        <a:rPr lang="it-IT" sz="1000" b="1" i="1" u="none" strike="noStrike" dirty="0">
                          <a:solidFill>
                            <a:schemeClr val="bg1"/>
                          </a:solidFill>
                          <a:effectLst/>
                          <a:latin typeface="Calibri" panose="020F0502020204030204" pitchFamily="34" charset="0"/>
                        </a:rPr>
                        <a:t>Totale complessivo</a:t>
                      </a:r>
                    </a:p>
                  </a:txBody>
                  <a:tcPr marL="9528" marR="9528"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r" fontAlgn="b"/>
                      <a:r>
                        <a:rPr lang="it-IT" sz="1000" b="1" i="1" u="none" strike="noStrike" dirty="0" smtClean="0">
                          <a:solidFill>
                            <a:schemeClr val="bg1"/>
                          </a:solidFill>
                          <a:effectLst/>
                          <a:latin typeface="Calibri" panose="020F0502020204030204" pitchFamily="34" charset="0"/>
                        </a:rPr>
                        <a:t>9.720</a:t>
                      </a:r>
                      <a:endParaRPr lang="it-IT" sz="1000" b="1" i="1" u="none" strike="noStrike" dirty="0">
                        <a:solidFill>
                          <a:schemeClr val="bg1"/>
                        </a:solidFill>
                        <a:effectLst/>
                        <a:latin typeface="Calibri" panose="020F0502020204030204" pitchFamily="34" charset="0"/>
                      </a:endParaRPr>
                    </a:p>
                  </a:txBody>
                  <a:tcPr marL="8637" marR="8637" marT="864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553288705"/>
                  </a:ext>
                </a:extLst>
              </a:tr>
            </a:tbl>
          </a:graphicData>
        </a:graphic>
      </p:graphicFrame>
      <p:sp>
        <p:nvSpPr>
          <p:cNvPr id="4" name="CasellaDiTesto 3"/>
          <p:cNvSpPr txBox="1"/>
          <p:nvPr/>
        </p:nvSpPr>
        <p:spPr>
          <a:xfrm>
            <a:off x="735385" y="1576958"/>
            <a:ext cx="3353504" cy="477054"/>
          </a:xfrm>
          <a:prstGeom prst="rect">
            <a:avLst/>
          </a:prstGeom>
        </p:spPr>
        <p:txBody>
          <a:bodyPr wrap="square">
            <a:spAutoFit/>
          </a:bodyPr>
          <a:lstStyle/>
          <a:p>
            <a:pPr>
              <a:defRPr/>
            </a:pPr>
            <a:r>
              <a:rPr lang="it-IT" sz="1400" b="1" i="1" u="sng" dirty="0">
                <a:solidFill>
                  <a:schemeClr val="bg1">
                    <a:lumMod val="65000"/>
                  </a:schemeClr>
                </a:solidFill>
              </a:rPr>
              <a:t>Distribuzione Operatori </a:t>
            </a:r>
            <a:r>
              <a:rPr lang="it-IT" sz="1400" b="1" i="1" u="sng" dirty="0" smtClean="0">
                <a:solidFill>
                  <a:schemeClr val="bg1">
                    <a:lumMod val="65000"/>
                  </a:schemeClr>
                </a:solidFill>
              </a:rPr>
              <a:t>Economici* </a:t>
            </a:r>
            <a:r>
              <a:rPr lang="it-IT" sz="1100" b="1" i="1" u="sng" dirty="0" smtClean="0">
                <a:solidFill>
                  <a:schemeClr val="bg1">
                    <a:lumMod val="65000"/>
                  </a:schemeClr>
                </a:solidFill>
              </a:rPr>
              <a:t>(aggiornamento al 31/12/2022)</a:t>
            </a:r>
            <a:endParaRPr lang="it-IT" sz="1100" b="1" i="1" u="sng" dirty="0">
              <a:solidFill>
                <a:schemeClr val="bg1">
                  <a:lumMod val="65000"/>
                </a:schemeClr>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1032398709"/>
              </p:ext>
            </p:extLst>
          </p:nvPr>
        </p:nvGraphicFramePr>
        <p:xfrm>
          <a:off x="5761409" y="2013346"/>
          <a:ext cx="4344988" cy="2927450"/>
        </p:xfrm>
        <a:graphic>
          <a:graphicData uri="http://schemas.openxmlformats.org/drawingml/2006/table">
            <a:tbl>
              <a:tblPr/>
              <a:tblGrid>
                <a:gridCol w="1745958">
                  <a:extLst>
                    <a:ext uri="{9D8B030D-6E8A-4147-A177-3AD203B41FA5}">
                      <a16:colId xmlns:a16="http://schemas.microsoft.com/office/drawing/2014/main" val="976333230"/>
                    </a:ext>
                  </a:extLst>
                </a:gridCol>
                <a:gridCol w="1087226">
                  <a:extLst>
                    <a:ext uri="{9D8B030D-6E8A-4147-A177-3AD203B41FA5}">
                      <a16:colId xmlns:a16="http://schemas.microsoft.com/office/drawing/2014/main" val="1625563626"/>
                    </a:ext>
                  </a:extLst>
                </a:gridCol>
                <a:gridCol w="647916">
                  <a:extLst>
                    <a:ext uri="{9D8B030D-6E8A-4147-A177-3AD203B41FA5}">
                      <a16:colId xmlns:a16="http://schemas.microsoft.com/office/drawing/2014/main" val="404624124"/>
                    </a:ext>
                  </a:extLst>
                </a:gridCol>
                <a:gridCol w="863888">
                  <a:extLst>
                    <a:ext uri="{9D8B030D-6E8A-4147-A177-3AD203B41FA5}">
                      <a16:colId xmlns:a16="http://schemas.microsoft.com/office/drawing/2014/main" val="2382708361"/>
                    </a:ext>
                  </a:extLst>
                </a:gridCol>
              </a:tblGrid>
              <a:tr h="327125">
                <a:tc>
                  <a:txBody>
                    <a:bodyPr/>
                    <a:lstStyle/>
                    <a:p>
                      <a:pPr algn="ctr" fontAlgn="b"/>
                      <a:r>
                        <a:rPr lang="it-IT" sz="1000" b="1" i="1" u="none" strike="noStrike" dirty="0" smtClean="0">
                          <a:solidFill>
                            <a:schemeClr val="bg1"/>
                          </a:solidFill>
                          <a:effectLst/>
                          <a:latin typeface="Calibri" panose="020F0502020204030204" pitchFamily="34" charset="0"/>
                        </a:rPr>
                        <a:t>Tipologia di Amministrazione</a:t>
                      </a:r>
                      <a:endParaRPr lang="it-IT" sz="1000" b="1" i="1" u="none" strike="noStrike" dirty="0">
                        <a:solidFill>
                          <a:schemeClr val="bg1"/>
                        </a:solidFill>
                        <a:effectLst/>
                        <a:latin typeface="Calibri" panose="020F0502020204030204" pitchFamily="34" charset="0"/>
                      </a:endParaRPr>
                    </a:p>
                  </a:txBody>
                  <a:tcPr marL="9523" marR="9523"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ctr" fontAlgn="b"/>
                      <a:r>
                        <a:rPr lang="it-IT" sz="1000" b="1" i="1" u="none" strike="noStrike" dirty="0" smtClean="0">
                          <a:solidFill>
                            <a:schemeClr val="bg1"/>
                          </a:solidFill>
                          <a:effectLst/>
                          <a:latin typeface="Calibri" panose="020F0502020204030204" pitchFamily="34" charset="0"/>
                        </a:rPr>
                        <a:t>Erogato totale </a:t>
                      </a:r>
                    </a:p>
                    <a:p>
                      <a:pPr algn="ctr" fontAlgn="b"/>
                      <a:r>
                        <a:rPr lang="it-IT" sz="1000" b="1" i="1" u="none" strike="noStrike" dirty="0" smtClean="0">
                          <a:solidFill>
                            <a:schemeClr val="bg1"/>
                          </a:solidFill>
                          <a:effectLst/>
                          <a:latin typeface="Calibri" panose="020F0502020204030204" pitchFamily="34" charset="0"/>
                        </a:rPr>
                        <a:t>(€)</a:t>
                      </a:r>
                      <a:endParaRPr lang="it-IT" sz="1000" b="1" i="1" u="none" strike="noStrike" dirty="0">
                        <a:solidFill>
                          <a:schemeClr val="bg1"/>
                        </a:solidFill>
                        <a:effectLst/>
                        <a:latin typeface="Calibri" panose="020F0502020204030204" pitchFamily="34" charset="0"/>
                      </a:endParaRPr>
                    </a:p>
                  </a:txBody>
                  <a:tcPr marL="9523" marR="9523"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ctr" fontAlgn="b"/>
                      <a:r>
                        <a:rPr lang="it-IT" sz="1000" b="1" i="1" u="none" strike="noStrike" dirty="0" smtClean="0">
                          <a:solidFill>
                            <a:schemeClr val="bg1"/>
                          </a:solidFill>
                          <a:effectLst/>
                          <a:latin typeface="Calibri" panose="020F0502020204030204" pitchFamily="34" charset="0"/>
                        </a:rPr>
                        <a:t>N° di procedure </a:t>
                      </a:r>
                      <a:endParaRPr lang="it-IT" sz="1000" b="1" i="1" u="none" strike="noStrike" dirty="0">
                        <a:solidFill>
                          <a:schemeClr val="bg1"/>
                        </a:solidFill>
                        <a:effectLst/>
                        <a:latin typeface="Calibri" panose="020F0502020204030204" pitchFamily="34" charset="0"/>
                      </a:endParaRPr>
                    </a:p>
                  </a:txBody>
                  <a:tcPr marL="9523" marR="9523"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ctr" fontAlgn="b"/>
                      <a:r>
                        <a:rPr lang="it-IT" sz="1000" b="1" i="1" u="none" strike="noStrike" dirty="0" smtClean="0">
                          <a:solidFill>
                            <a:schemeClr val="bg1"/>
                          </a:solidFill>
                          <a:effectLst/>
                          <a:latin typeface="Calibri" panose="020F0502020204030204" pitchFamily="34" charset="0"/>
                        </a:rPr>
                        <a:t>Incidenza erogato </a:t>
                      </a:r>
                      <a:r>
                        <a:rPr lang="it-IT" sz="1000" b="1" i="1" u="none" strike="noStrike" dirty="0">
                          <a:solidFill>
                            <a:schemeClr val="bg1"/>
                          </a:solidFill>
                          <a:effectLst/>
                          <a:latin typeface="Calibri" panose="020F0502020204030204" pitchFamily="34" charset="0"/>
                        </a:rPr>
                        <a:t>%</a:t>
                      </a:r>
                    </a:p>
                  </a:txBody>
                  <a:tcPr marL="9523" marR="9523"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759218553"/>
                  </a:ext>
                </a:extLst>
              </a:tr>
              <a:tr h="190500">
                <a:tc>
                  <a:txBody>
                    <a:bodyPr/>
                    <a:lstStyle/>
                    <a:p>
                      <a:pPr algn="l" fontAlgn="b"/>
                      <a:r>
                        <a:rPr lang="it-IT" sz="1000" b="0" i="1" u="none" strike="noStrike" dirty="0" smtClean="0">
                          <a:solidFill>
                            <a:srgbClr val="000000"/>
                          </a:solidFill>
                          <a:effectLst/>
                          <a:latin typeface="Calibri" panose="020F0502020204030204" pitchFamily="34" charset="0"/>
                        </a:rPr>
                        <a:t>Comuni**</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24.657.078,60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775</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a:solidFill>
                            <a:srgbClr val="000000"/>
                          </a:solidFill>
                          <a:effectLst/>
                          <a:latin typeface="Calibri" panose="020F0502020204030204" pitchFamily="34" charset="0"/>
                        </a:rPr>
                        <a:t>57,3%</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14970491"/>
                  </a:ext>
                </a:extLst>
              </a:tr>
              <a:tr h="190500">
                <a:tc>
                  <a:txBody>
                    <a:bodyPr/>
                    <a:lstStyle/>
                    <a:p>
                      <a:pPr algn="l" fontAlgn="b"/>
                      <a:r>
                        <a:rPr lang="it-IT" sz="1000" b="0" i="1" u="none" strike="noStrike" dirty="0">
                          <a:solidFill>
                            <a:srgbClr val="000000"/>
                          </a:solidFill>
                          <a:effectLst/>
                          <a:latin typeface="Calibri" panose="020F0502020204030204" pitchFamily="34" charset="0"/>
                        </a:rPr>
                        <a:t>Ministeri e </a:t>
                      </a:r>
                      <a:r>
                        <a:rPr lang="it-IT" sz="1000" b="0" i="1" u="none" strike="noStrike" dirty="0" smtClean="0">
                          <a:solidFill>
                            <a:srgbClr val="000000"/>
                          </a:solidFill>
                          <a:effectLst/>
                          <a:latin typeface="Calibri" panose="020F0502020204030204" pitchFamily="34" charset="0"/>
                        </a:rPr>
                        <a:t>Agenzie Fiscali</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7.241.631,69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29</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a:solidFill>
                            <a:srgbClr val="000000"/>
                          </a:solidFill>
                          <a:effectLst/>
                          <a:latin typeface="Calibri" panose="020F0502020204030204" pitchFamily="34" charset="0"/>
                        </a:rPr>
                        <a:t>16,8%</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53011882"/>
                  </a:ext>
                </a:extLst>
              </a:tr>
              <a:tr h="190500">
                <a:tc>
                  <a:txBody>
                    <a:bodyPr/>
                    <a:lstStyle/>
                    <a:p>
                      <a:pPr algn="l" fontAlgn="b"/>
                      <a:r>
                        <a:rPr lang="it-IT" sz="1000" b="0" i="1" u="none" strike="noStrike">
                          <a:solidFill>
                            <a:srgbClr val="000000"/>
                          </a:solidFill>
                          <a:effectLst/>
                          <a:latin typeface="Calibri" panose="020F0502020204030204" pitchFamily="34" charset="0"/>
                        </a:rPr>
                        <a:t>Province e Città Metropolitane</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3.325.751,05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28</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a:solidFill>
                            <a:srgbClr val="000000"/>
                          </a:solidFill>
                          <a:effectLst/>
                          <a:latin typeface="Calibri" panose="020F0502020204030204" pitchFamily="34" charset="0"/>
                        </a:rPr>
                        <a:t>7,7%</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61279833"/>
                  </a:ext>
                </a:extLst>
              </a:tr>
              <a:tr h="190500">
                <a:tc>
                  <a:txBody>
                    <a:bodyPr/>
                    <a:lstStyle/>
                    <a:p>
                      <a:pPr algn="l" fontAlgn="b"/>
                      <a:r>
                        <a:rPr lang="it-IT" sz="1000" b="0" i="1" u="none" strike="noStrike" dirty="0">
                          <a:solidFill>
                            <a:srgbClr val="000000"/>
                          </a:solidFill>
                          <a:effectLst/>
                          <a:latin typeface="Calibri" panose="020F0502020204030204" pitchFamily="34" charset="0"/>
                        </a:rPr>
                        <a:t>Altre PA territoriali</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2.122.816,44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79</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a:solidFill>
                            <a:srgbClr val="000000"/>
                          </a:solidFill>
                          <a:effectLst/>
                          <a:latin typeface="Calibri" panose="020F0502020204030204" pitchFamily="34" charset="0"/>
                        </a:rPr>
                        <a:t>4,9%</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5489504"/>
                  </a:ext>
                </a:extLst>
              </a:tr>
              <a:tr h="190500">
                <a:tc>
                  <a:txBody>
                    <a:bodyPr/>
                    <a:lstStyle/>
                    <a:p>
                      <a:pPr algn="l" fontAlgn="b"/>
                      <a:r>
                        <a:rPr lang="it-IT" sz="1000" b="0" i="1" u="none" strike="noStrike">
                          <a:solidFill>
                            <a:srgbClr val="000000"/>
                          </a:solidFill>
                          <a:effectLst/>
                          <a:latin typeface="Calibri" panose="020F0502020204030204" pitchFamily="34" charset="0"/>
                        </a:rPr>
                        <a:t>Aziende sanitarie</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2.057.056,42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27</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a:solidFill>
                            <a:srgbClr val="000000"/>
                          </a:solidFill>
                          <a:effectLst/>
                          <a:latin typeface="Calibri" panose="020F0502020204030204" pitchFamily="34" charset="0"/>
                        </a:rPr>
                        <a:t>4,8%</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59018708"/>
                  </a:ext>
                </a:extLst>
              </a:tr>
              <a:tr h="190500">
                <a:tc>
                  <a:txBody>
                    <a:bodyPr/>
                    <a:lstStyle/>
                    <a:p>
                      <a:pPr algn="l" fontAlgn="b"/>
                      <a:r>
                        <a:rPr lang="it-IT" sz="1000" b="0" i="1" u="none" strike="noStrike" dirty="0">
                          <a:solidFill>
                            <a:srgbClr val="000000"/>
                          </a:solidFill>
                          <a:effectLst/>
                          <a:latin typeface="Calibri" panose="020F0502020204030204" pitchFamily="34" charset="0"/>
                        </a:rPr>
                        <a:t>Università e </a:t>
                      </a:r>
                      <a:r>
                        <a:rPr lang="it-IT" sz="1000" b="0" i="1" u="none" strike="noStrike" dirty="0" smtClean="0">
                          <a:solidFill>
                            <a:srgbClr val="000000"/>
                          </a:solidFill>
                          <a:effectLst/>
                          <a:latin typeface="Calibri" panose="020F0502020204030204" pitchFamily="34" charset="0"/>
                        </a:rPr>
                        <a:t>Politecnici</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1.753.175,16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16</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4,1%</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1575164"/>
                  </a:ext>
                </a:extLst>
              </a:tr>
              <a:tr h="190500">
                <a:tc>
                  <a:txBody>
                    <a:bodyPr/>
                    <a:lstStyle/>
                    <a:p>
                      <a:pPr algn="l" fontAlgn="b"/>
                      <a:r>
                        <a:rPr lang="it-IT" sz="1000" b="0" i="1" u="none" strike="noStrike" dirty="0">
                          <a:solidFill>
                            <a:srgbClr val="000000"/>
                          </a:solidFill>
                          <a:effectLst/>
                          <a:latin typeface="Calibri" panose="020F0502020204030204" pitchFamily="34" charset="0"/>
                        </a:rPr>
                        <a:t>Regioni</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959.906,61</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8</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2,2%</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80757829"/>
                  </a:ext>
                </a:extLst>
              </a:tr>
              <a:tr h="190500">
                <a:tc>
                  <a:txBody>
                    <a:bodyPr/>
                    <a:lstStyle/>
                    <a:p>
                      <a:pPr algn="l" fontAlgn="b"/>
                      <a:r>
                        <a:rPr lang="it-IT" sz="1000" b="0" i="1" u="none" strike="noStrike" dirty="0">
                          <a:solidFill>
                            <a:srgbClr val="000000"/>
                          </a:solidFill>
                          <a:effectLst/>
                          <a:latin typeface="Calibri" panose="020F0502020204030204" pitchFamily="34" charset="0"/>
                        </a:rPr>
                        <a:t>Enti di ricerca</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458.691,81</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8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1,1%</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32837628"/>
                  </a:ext>
                </a:extLst>
              </a:tr>
              <a:tr h="190500">
                <a:tc>
                  <a:txBody>
                    <a:bodyPr/>
                    <a:lstStyle/>
                    <a:p>
                      <a:pPr algn="l" fontAlgn="b"/>
                      <a:r>
                        <a:rPr lang="it-IT" sz="1000" b="0" i="1" u="none" strike="noStrike" dirty="0">
                          <a:solidFill>
                            <a:srgbClr val="000000"/>
                          </a:solidFill>
                          <a:effectLst/>
                          <a:latin typeface="Calibri" panose="020F0502020204030204" pitchFamily="34" charset="0"/>
                        </a:rPr>
                        <a:t>Altre PA </a:t>
                      </a:r>
                      <a:r>
                        <a:rPr lang="it-IT" sz="1000" b="0" i="1" u="none" strike="noStrike" dirty="0" smtClean="0">
                          <a:solidFill>
                            <a:srgbClr val="000000"/>
                          </a:solidFill>
                          <a:effectLst/>
                          <a:latin typeface="Calibri" panose="020F0502020204030204" pitchFamily="34" charset="0"/>
                        </a:rPr>
                        <a:t>Centrali</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275.584,81</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8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0,6%</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29076664"/>
                  </a:ext>
                </a:extLst>
              </a:tr>
              <a:tr h="190500">
                <a:tc>
                  <a:txBody>
                    <a:bodyPr/>
                    <a:lstStyle/>
                    <a:p>
                      <a:pPr algn="l" fontAlgn="b"/>
                      <a:r>
                        <a:rPr lang="it-IT" sz="1000" b="0" i="1" u="none" strike="noStrike" dirty="0">
                          <a:solidFill>
                            <a:srgbClr val="000000"/>
                          </a:solidFill>
                          <a:effectLst/>
                          <a:latin typeface="Calibri" panose="020F0502020204030204" pitchFamily="34" charset="0"/>
                        </a:rPr>
                        <a:t>Enti previdenziali</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89.373,55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2</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0,2%</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86147758"/>
                  </a:ext>
                </a:extLst>
              </a:tr>
              <a:tr h="190500">
                <a:tc>
                  <a:txBody>
                    <a:bodyPr/>
                    <a:lstStyle/>
                    <a:p>
                      <a:pPr algn="l" fontAlgn="b"/>
                      <a:r>
                        <a:rPr lang="it-IT" sz="1000" b="0" i="1" u="none" strike="noStrike" dirty="0">
                          <a:solidFill>
                            <a:srgbClr val="000000"/>
                          </a:solidFill>
                          <a:effectLst/>
                          <a:latin typeface="Calibri" panose="020F0502020204030204" pitchFamily="34" charset="0"/>
                        </a:rPr>
                        <a:t>Organi </a:t>
                      </a:r>
                      <a:r>
                        <a:rPr lang="it-IT" sz="1000" b="0" i="1" u="none" strike="noStrike" dirty="0" smtClean="0">
                          <a:solidFill>
                            <a:srgbClr val="000000"/>
                          </a:solidFill>
                          <a:effectLst/>
                          <a:latin typeface="Calibri" panose="020F0502020204030204" pitchFamily="34" charset="0"/>
                        </a:rPr>
                        <a:t>Costituzionali </a:t>
                      </a:r>
                      <a:r>
                        <a:rPr lang="it-IT" sz="1000" b="0" i="1" u="none" strike="noStrike" dirty="0">
                          <a:solidFill>
                            <a:srgbClr val="000000"/>
                          </a:solidFill>
                          <a:effectLst/>
                          <a:latin typeface="Calibri" panose="020F0502020204030204" pitchFamily="34" charset="0"/>
                        </a:rPr>
                        <a:t>e di </a:t>
                      </a:r>
                      <a:r>
                        <a:rPr lang="it-IT" sz="1000" b="0" i="1" u="none" strike="noStrike" dirty="0" smtClean="0">
                          <a:solidFill>
                            <a:srgbClr val="000000"/>
                          </a:solidFill>
                          <a:effectLst/>
                          <a:latin typeface="Calibri" panose="020F0502020204030204" pitchFamily="34" charset="0"/>
                        </a:rPr>
                        <a:t>rilievo </a:t>
                      </a:r>
                      <a:r>
                        <a:rPr lang="it-IT" sz="1000" b="0" i="1" u="none" strike="noStrike" dirty="0">
                          <a:solidFill>
                            <a:srgbClr val="000000"/>
                          </a:solidFill>
                          <a:effectLst/>
                          <a:latin typeface="Calibri" panose="020F0502020204030204" pitchFamily="34" charset="0"/>
                        </a:rPr>
                        <a:t>costituzionale</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75.614,05</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3</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0,2%</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33989649"/>
                  </a:ext>
                </a:extLst>
              </a:tr>
              <a:tr h="190500">
                <a:tc>
                  <a:txBody>
                    <a:bodyPr/>
                    <a:lstStyle/>
                    <a:p>
                      <a:pPr algn="l" fontAlgn="b"/>
                      <a:r>
                        <a:rPr lang="it-IT" sz="1000" b="0" i="1" u="none" strike="noStrike" dirty="0">
                          <a:solidFill>
                            <a:srgbClr val="000000"/>
                          </a:solidFill>
                          <a:effectLst/>
                          <a:latin typeface="Calibri" panose="020F0502020204030204" pitchFamily="34" charset="0"/>
                        </a:rPr>
                        <a:t>Istituti </a:t>
                      </a:r>
                      <a:r>
                        <a:rPr lang="it-IT" sz="1000" b="0" i="1" u="none" strike="noStrike" dirty="0" smtClean="0">
                          <a:solidFill>
                            <a:srgbClr val="000000"/>
                          </a:solidFill>
                          <a:effectLst/>
                          <a:latin typeface="Calibri" panose="020F0502020204030204" pitchFamily="34" charset="0"/>
                        </a:rPr>
                        <a:t>Scolastici</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smtClean="0">
                          <a:solidFill>
                            <a:srgbClr val="000000"/>
                          </a:solidFill>
                          <a:effectLst/>
                          <a:latin typeface="Calibri" panose="020F0502020204030204" pitchFamily="34" charset="0"/>
                        </a:rPr>
                        <a:t>2.764,36 </a:t>
                      </a:r>
                      <a:endParaRPr lang="it-IT" sz="1000" b="0" i="1" u="none" strike="noStrike" dirty="0">
                        <a:solidFill>
                          <a:srgbClr val="000000"/>
                        </a:solidFill>
                        <a:effectLst/>
                        <a:latin typeface="Calibri" panose="020F0502020204030204" pitchFamily="34" charset="0"/>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it-IT" sz="1000" b="0" i="1" u="none" strike="noStrike" dirty="0" smtClean="0">
                          <a:solidFill>
                            <a:srgbClr val="000000"/>
                          </a:solidFill>
                          <a:effectLst/>
                          <a:latin typeface="Calibri" panose="020F0502020204030204" pitchFamily="34" charset="0"/>
                        </a:rPr>
                        <a:t>2</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r" fontAlgn="b"/>
                      <a:r>
                        <a:rPr lang="it-IT" sz="1000" b="0" i="1" u="none" strike="noStrike" dirty="0">
                          <a:solidFill>
                            <a:srgbClr val="000000"/>
                          </a:solidFill>
                          <a:effectLst/>
                          <a:latin typeface="Calibri" panose="020F0502020204030204" pitchFamily="34" charset="0"/>
                        </a:rPr>
                        <a:t>0,01%</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2829369"/>
                  </a:ext>
                </a:extLst>
              </a:tr>
              <a:tr h="190500">
                <a:tc>
                  <a:txBody>
                    <a:bodyPr/>
                    <a:lstStyle/>
                    <a:p>
                      <a:pPr marL="0" algn="ctr" defTabSz="497937" rtl="0" eaLnBrk="1" fontAlgn="b" latinLnBrk="0" hangingPunct="1"/>
                      <a:r>
                        <a:rPr lang="it-IT" sz="1000" b="1" i="1" u="none" strike="noStrike" kern="1200" dirty="0">
                          <a:solidFill>
                            <a:schemeClr val="bg1"/>
                          </a:solidFill>
                          <a:effectLst/>
                          <a:latin typeface="Calibri" panose="020F0502020204030204" pitchFamily="34" charset="0"/>
                          <a:ea typeface="+mn-ea"/>
                          <a:cs typeface="+mn-cs"/>
                        </a:rPr>
                        <a:t>Totale complessivo</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marL="0" algn="ctr" defTabSz="497937" rtl="0" eaLnBrk="1" fontAlgn="b" latinLnBrk="0" hangingPunct="1"/>
                      <a:r>
                        <a:rPr lang="it-IT" sz="1000" b="1" i="1" u="none" strike="noStrike" kern="1200" dirty="0" smtClean="0">
                          <a:solidFill>
                            <a:schemeClr val="bg1"/>
                          </a:solidFill>
                          <a:effectLst/>
                          <a:latin typeface="Calibri" panose="020F0502020204030204" pitchFamily="34" charset="0"/>
                          <a:ea typeface="+mn-ea"/>
                          <a:cs typeface="+mn-cs"/>
                        </a:rPr>
                        <a:t>43.019.444,54 </a:t>
                      </a:r>
                      <a:r>
                        <a:rPr lang="it-IT" sz="1000" b="1" i="1" u="none" strike="noStrike" kern="1200" dirty="0">
                          <a:solidFill>
                            <a:schemeClr val="bg1"/>
                          </a:solidFill>
                          <a:effectLst/>
                          <a:latin typeface="Calibri" panose="020F0502020204030204" pitchFamily="34" charset="0"/>
                          <a:ea typeface="+mn-ea"/>
                          <a:cs typeface="+mn-cs"/>
                        </a:rPr>
                        <a:t>€ </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marL="0" algn="ctr" defTabSz="497937" rtl="0" eaLnBrk="1" fontAlgn="b" latinLnBrk="0" hangingPunct="1"/>
                      <a:r>
                        <a:rPr lang="it-IT" sz="1000" b="1" i="1" u="none" strike="noStrike" kern="1200" dirty="0" smtClean="0">
                          <a:solidFill>
                            <a:schemeClr val="bg1"/>
                          </a:solidFill>
                          <a:effectLst/>
                          <a:latin typeface="Calibri" panose="020F0502020204030204" pitchFamily="34" charset="0"/>
                          <a:ea typeface="+mn-ea"/>
                          <a:cs typeface="+mn-cs"/>
                        </a:rPr>
                        <a:t>985 </a:t>
                      </a:r>
                      <a:endParaRPr lang="it-IT" sz="1000" b="1" i="1" u="none" strike="noStrike" kern="1200" dirty="0">
                        <a:solidFill>
                          <a:schemeClr val="bg1"/>
                        </a:solidFill>
                        <a:effectLst/>
                        <a:latin typeface="Calibri" panose="020F0502020204030204" pitchFamily="34" charset="0"/>
                        <a:ea typeface="+mn-ea"/>
                        <a:cs typeface="+mn-cs"/>
                      </a:endParaRP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marL="0" algn="ctr" defTabSz="497937" rtl="0" eaLnBrk="1" fontAlgn="b" latinLnBrk="0" hangingPunct="1"/>
                      <a:r>
                        <a:rPr lang="it-IT" sz="1000" b="1" i="1" u="none" strike="noStrike" kern="1200" dirty="0">
                          <a:solidFill>
                            <a:schemeClr val="bg1"/>
                          </a:solidFill>
                          <a:effectLst/>
                          <a:latin typeface="Calibri" panose="020F0502020204030204" pitchFamily="34" charset="0"/>
                          <a:ea typeface="+mn-ea"/>
                          <a:cs typeface="+mn-cs"/>
                        </a:rPr>
                        <a:t>100,0%</a:t>
                      </a:r>
                    </a:p>
                  </a:txBody>
                  <a:tcPr marL="9523" marR="9523"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1200938300"/>
                  </a:ext>
                </a:extLst>
              </a:tr>
            </a:tbl>
          </a:graphicData>
        </a:graphic>
      </p:graphicFrame>
      <p:sp>
        <p:nvSpPr>
          <p:cNvPr id="100" name="CasellaDiTesto 99"/>
          <p:cNvSpPr txBox="1"/>
          <p:nvPr/>
        </p:nvSpPr>
        <p:spPr>
          <a:xfrm>
            <a:off x="5685210" y="1578099"/>
            <a:ext cx="4421188" cy="477054"/>
          </a:xfrm>
          <a:prstGeom prst="rect">
            <a:avLst/>
          </a:prstGeom>
        </p:spPr>
        <p:txBody>
          <a:bodyPr wrap="square">
            <a:spAutoFit/>
          </a:bodyPr>
          <a:lstStyle/>
          <a:p>
            <a:pPr>
              <a:defRPr/>
            </a:pPr>
            <a:r>
              <a:rPr lang="it-IT" sz="1400" b="1" i="1" u="sng" dirty="0">
                <a:solidFill>
                  <a:schemeClr val="bg1">
                    <a:lumMod val="65000"/>
                  </a:schemeClr>
                </a:solidFill>
              </a:rPr>
              <a:t>Distribuzione importi e numero di </a:t>
            </a:r>
            <a:r>
              <a:rPr lang="it-IT" sz="1400" b="1" i="1" u="sng" dirty="0" smtClean="0">
                <a:solidFill>
                  <a:schemeClr val="bg1">
                    <a:lumMod val="65000"/>
                  </a:schemeClr>
                </a:solidFill>
              </a:rPr>
              <a:t>procedure</a:t>
            </a:r>
          </a:p>
          <a:p>
            <a:pPr>
              <a:defRPr/>
            </a:pPr>
            <a:r>
              <a:rPr lang="it-IT" sz="1100" b="1" i="1" u="sng" dirty="0" smtClean="0">
                <a:solidFill>
                  <a:schemeClr val="bg1">
                    <a:lumMod val="65000"/>
                  </a:schemeClr>
                </a:solidFill>
              </a:rPr>
              <a:t>(periodo di riferimento 2019-2021)</a:t>
            </a:r>
            <a:endParaRPr lang="it-IT" sz="1100" b="1" i="1" u="sng" dirty="0">
              <a:solidFill>
                <a:schemeClr val="bg1">
                  <a:lumMod val="65000"/>
                </a:schemeClr>
              </a:solidFill>
            </a:endParaRPr>
          </a:p>
        </p:txBody>
      </p:sp>
      <p:grpSp>
        <p:nvGrpSpPr>
          <p:cNvPr id="29" name="Gruppo 8"/>
          <p:cNvGrpSpPr>
            <a:grpSpLocks/>
          </p:cNvGrpSpPr>
          <p:nvPr/>
        </p:nvGrpSpPr>
        <p:grpSpPr bwMode="auto">
          <a:xfrm>
            <a:off x="2815828" y="2009006"/>
            <a:ext cx="2602880" cy="2694442"/>
            <a:chOff x="2348142" y="2115349"/>
            <a:chExt cx="2808987" cy="3262748"/>
          </a:xfrm>
        </p:grpSpPr>
        <p:pic>
          <p:nvPicPr>
            <p:cNvPr id="30" name="Picture 2" descr="C:\Users\davide.comingio\Desktop\Consip\INIZIATIVE AREA SERVIZI AL TERRITORIO\Pulizia Scuole ed.2\IMMAGINI\ipotesi 2 -strategia - Cop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142" y="2115349"/>
              <a:ext cx="2808987" cy="326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asellaDiTesto 2"/>
            <p:cNvSpPr txBox="1">
              <a:spLocks noChangeArrowheads="1"/>
            </p:cNvSpPr>
            <p:nvPr/>
          </p:nvSpPr>
          <p:spPr bwMode="auto">
            <a:xfrm>
              <a:off x="3369160" y="2521808"/>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10,5%</a:t>
              </a:r>
            </a:p>
          </p:txBody>
        </p:sp>
        <p:sp>
          <p:nvSpPr>
            <p:cNvPr id="32" name="CasellaDiTesto 73"/>
            <p:cNvSpPr txBox="1">
              <a:spLocks noChangeArrowheads="1"/>
            </p:cNvSpPr>
            <p:nvPr/>
          </p:nvSpPr>
          <p:spPr bwMode="auto">
            <a:xfrm>
              <a:off x="2516665" y="2429077"/>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0,2%</a:t>
              </a:r>
            </a:p>
          </p:txBody>
        </p:sp>
        <p:sp>
          <p:nvSpPr>
            <p:cNvPr id="33" name="CasellaDiTesto 74"/>
            <p:cNvSpPr txBox="1">
              <a:spLocks noChangeArrowheads="1"/>
            </p:cNvSpPr>
            <p:nvPr/>
          </p:nvSpPr>
          <p:spPr bwMode="auto">
            <a:xfrm>
              <a:off x="2780190" y="4114054"/>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0,9%</a:t>
              </a:r>
            </a:p>
          </p:txBody>
        </p:sp>
        <p:sp>
          <p:nvSpPr>
            <p:cNvPr id="34" name="CasellaDiTesto 76"/>
            <p:cNvSpPr txBox="1">
              <a:spLocks noChangeArrowheads="1"/>
            </p:cNvSpPr>
            <p:nvPr/>
          </p:nvSpPr>
          <p:spPr bwMode="auto">
            <a:xfrm>
              <a:off x="3324380" y="2249016"/>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0,3%</a:t>
              </a:r>
            </a:p>
          </p:txBody>
        </p:sp>
        <p:sp>
          <p:nvSpPr>
            <p:cNvPr id="35" name="CasellaDiTesto 77"/>
            <p:cNvSpPr txBox="1">
              <a:spLocks noChangeArrowheads="1"/>
            </p:cNvSpPr>
            <p:nvPr/>
          </p:nvSpPr>
          <p:spPr bwMode="auto">
            <a:xfrm>
              <a:off x="3277936" y="3112933"/>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0,9%</a:t>
              </a:r>
            </a:p>
          </p:txBody>
        </p:sp>
        <p:sp>
          <p:nvSpPr>
            <p:cNvPr id="36" name="CasellaDiTesto 78"/>
            <p:cNvSpPr txBox="1">
              <a:spLocks noChangeArrowheads="1"/>
            </p:cNvSpPr>
            <p:nvPr/>
          </p:nvSpPr>
          <p:spPr bwMode="auto">
            <a:xfrm>
              <a:off x="3987444" y="4841304"/>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15,4%</a:t>
              </a:r>
            </a:p>
          </p:txBody>
        </p:sp>
        <p:sp>
          <p:nvSpPr>
            <p:cNvPr id="37" name="CasellaDiTesto 79"/>
            <p:cNvSpPr txBox="1">
              <a:spLocks noChangeArrowheads="1"/>
            </p:cNvSpPr>
            <p:nvPr/>
          </p:nvSpPr>
          <p:spPr bwMode="auto">
            <a:xfrm>
              <a:off x="3544957" y="3288997"/>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1,6%</a:t>
              </a:r>
            </a:p>
          </p:txBody>
        </p:sp>
        <p:sp>
          <p:nvSpPr>
            <p:cNvPr id="38" name="CasellaDiTesto 80"/>
            <p:cNvSpPr txBox="1">
              <a:spLocks noChangeArrowheads="1"/>
            </p:cNvSpPr>
            <p:nvPr/>
          </p:nvSpPr>
          <p:spPr bwMode="auto">
            <a:xfrm>
              <a:off x="4503210" y="3826367"/>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3,4%</a:t>
              </a:r>
            </a:p>
          </p:txBody>
        </p:sp>
        <p:sp>
          <p:nvSpPr>
            <p:cNvPr id="39" name="CasellaDiTesto 81"/>
            <p:cNvSpPr txBox="1">
              <a:spLocks noChangeArrowheads="1"/>
            </p:cNvSpPr>
            <p:nvPr/>
          </p:nvSpPr>
          <p:spPr bwMode="auto">
            <a:xfrm>
              <a:off x="2602266" y="2660754"/>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5,3%</a:t>
              </a:r>
            </a:p>
          </p:txBody>
        </p:sp>
        <p:sp>
          <p:nvSpPr>
            <p:cNvPr id="40" name="CasellaDiTesto 83"/>
            <p:cNvSpPr txBox="1">
              <a:spLocks noChangeArrowheads="1"/>
            </p:cNvSpPr>
            <p:nvPr/>
          </p:nvSpPr>
          <p:spPr bwMode="auto">
            <a:xfrm>
              <a:off x="3997779" y="3655268"/>
              <a:ext cx="40918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0,8%</a:t>
              </a:r>
            </a:p>
          </p:txBody>
        </p:sp>
        <p:sp>
          <p:nvSpPr>
            <p:cNvPr id="41" name="CasellaDiTesto 85"/>
            <p:cNvSpPr txBox="1">
              <a:spLocks noChangeArrowheads="1"/>
            </p:cNvSpPr>
            <p:nvPr/>
          </p:nvSpPr>
          <p:spPr bwMode="auto">
            <a:xfrm>
              <a:off x="3730542" y="3185119"/>
              <a:ext cx="40689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2,6%</a:t>
              </a:r>
            </a:p>
          </p:txBody>
        </p:sp>
        <p:sp>
          <p:nvSpPr>
            <p:cNvPr id="42" name="CasellaDiTesto 86"/>
            <p:cNvSpPr txBox="1">
              <a:spLocks noChangeArrowheads="1"/>
            </p:cNvSpPr>
            <p:nvPr/>
          </p:nvSpPr>
          <p:spPr bwMode="auto">
            <a:xfrm>
              <a:off x="2996214" y="2472660"/>
              <a:ext cx="346446" cy="2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1,7%</a:t>
              </a:r>
            </a:p>
          </p:txBody>
        </p:sp>
        <p:sp>
          <p:nvSpPr>
            <p:cNvPr id="43" name="CasellaDiTesto 89"/>
            <p:cNvSpPr txBox="1">
              <a:spLocks noChangeArrowheads="1"/>
            </p:cNvSpPr>
            <p:nvPr/>
          </p:nvSpPr>
          <p:spPr bwMode="auto">
            <a:xfrm>
              <a:off x="2780190" y="2969096"/>
              <a:ext cx="402393"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1,2%</a:t>
              </a:r>
            </a:p>
          </p:txBody>
        </p:sp>
        <p:sp>
          <p:nvSpPr>
            <p:cNvPr id="44" name="CasellaDiTesto 90"/>
            <p:cNvSpPr txBox="1">
              <a:spLocks noChangeArrowheads="1"/>
            </p:cNvSpPr>
            <p:nvPr/>
          </p:nvSpPr>
          <p:spPr bwMode="auto">
            <a:xfrm>
              <a:off x="3564658" y="3536896"/>
              <a:ext cx="387318"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8,6%</a:t>
              </a:r>
            </a:p>
          </p:txBody>
        </p:sp>
        <p:sp>
          <p:nvSpPr>
            <p:cNvPr id="45" name="CasellaDiTesto 92"/>
            <p:cNvSpPr txBox="1">
              <a:spLocks noChangeArrowheads="1"/>
            </p:cNvSpPr>
            <p:nvPr/>
          </p:nvSpPr>
          <p:spPr bwMode="auto">
            <a:xfrm>
              <a:off x="3674766" y="2351504"/>
              <a:ext cx="355848" cy="2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1,0%</a:t>
              </a:r>
            </a:p>
          </p:txBody>
        </p:sp>
        <p:sp>
          <p:nvSpPr>
            <p:cNvPr id="46" name="CasellaDiTesto 93"/>
            <p:cNvSpPr txBox="1">
              <a:spLocks noChangeArrowheads="1"/>
            </p:cNvSpPr>
            <p:nvPr/>
          </p:nvSpPr>
          <p:spPr bwMode="auto">
            <a:xfrm>
              <a:off x="3261386" y="2810718"/>
              <a:ext cx="353245" cy="2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3,7%</a:t>
              </a:r>
            </a:p>
          </p:txBody>
        </p:sp>
        <p:sp>
          <p:nvSpPr>
            <p:cNvPr id="47" name="CasellaDiTesto 95"/>
            <p:cNvSpPr txBox="1">
              <a:spLocks noChangeArrowheads="1"/>
            </p:cNvSpPr>
            <p:nvPr/>
          </p:nvSpPr>
          <p:spPr bwMode="auto">
            <a:xfrm>
              <a:off x="4021326" y="3833192"/>
              <a:ext cx="452247"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18,7%</a:t>
              </a:r>
            </a:p>
          </p:txBody>
        </p:sp>
        <p:sp>
          <p:nvSpPr>
            <p:cNvPr id="48" name="CasellaDiTesto 96"/>
            <p:cNvSpPr txBox="1">
              <a:spLocks noChangeArrowheads="1"/>
            </p:cNvSpPr>
            <p:nvPr/>
          </p:nvSpPr>
          <p:spPr bwMode="auto">
            <a:xfrm>
              <a:off x="4473573" y="4333041"/>
              <a:ext cx="408542"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20,8%</a:t>
              </a:r>
            </a:p>
          </p:txBody>
        </p:sp>
        <p:sp>
          <p:nvSpPr>
            <p:cNvPr id="49" name="CasellaDiTesto 97"/>
            <p:cNvSpPr txBox="1">
              <a:spLocks noChangeArrowheads="1"/>
            </p:cNvSpPr>
            <p:nvPr/>
          </p:nvSpPr>
          <p:spPr bwMode="auto">
            <a:xfrm>
              <a:off x="4387226" y="3985706"/>
              <a:ext cx="371990"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0,5%</a:t>
              </a:r>
            </a:p>
          </p:txBody>
        </p:sp>
        <p:sp>
          <p:nvSpPr>
            <p:cNvPr id="50" name="CasellaDiTesto 98"/>
            <p:cNvSpPr txBox="1">
              <a:spLocks noChangeArrowheads="1"/>
            </p:cNvSpPr>
            <p:nvPr/>
          </p:nvSpPr>
          <p:spPr bwMode="auto">
            <a:xfrm>
              <a:off x="3860310" y="3473152"/>
              <a:ext cx="371990" cy="19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544" i="1">
                  <a:solidFill>
                    <a:srgbClr val="821B4C"/>
                  </a:solidFill>
                </a:rPr>
                <a:t>1,9%</a:t>
              </a:r>
            </a:p>
          </p:txBody>
        </p:sp>
      </p:grpSp>
      <p:graphicFrame>
        <p:nvGraphicFramePr>
          <p:cNvPr id="52" name="Tabella 51"/>
          <p:cNvGraphicFramePr>
            <a:graphicFrameLocks noGrp="1"/>
          </p:cNvGraphicFramePr>
          <p:nvPr>
            <p:extLst>
              <p:ext uri="{D42A27DB-BD31-4B8C-83A1-F6EECF244321}">
                <p14:modId xmlns:p14="http://schemas.microsoft.com/office/powerpoint/2010/main" val="186674065"/>
              </p:ext>
            </p:extLst>
          </p:nvPr>
        </p:nvGraphicFramePr>
        <p:xfrm>
          <a:off x="2670775" y="4605274"/>
          <a:ext cx="3014435" cy="2050344"/>
        </p:xfrm>
        <a:graphic>
          <a:graphicData uri="http://schemas.openxmlformats.org/drawingml/2006/table">
            <a:tbl>
              <a:tblPr/>
              <a:tblGrid>
                <a:gridCol w="2243877">
                  <a:extLst>
                    <a:ext uri="{9D8B030D-6E8A-4147-A177-3AD203B41FA5}">
                      <a16:colId xmlns:a16="http://schemas.microsoft.com/office/drawing/2014/main" val="976333230"/>
                    </a:ext>
                  </a:extLst>
                </a:gridCol>
                <a:gridCol w="770558">
                  <a:extLst>
                    <a:ext uri="{9D8B030D-6E8A-4147-A177-3AD203B41FA5}">
                      <a16:colId xmlns:a16="http://schemas.microsoft.com/office/drawing/2014/main" val="1625563626"/>
                    </a:ext>
                  </a:extLst>
                </a:gridCol>
              </a:tblGrid>
              <a:tr h="155433">
                <a:tc>
                  <a:txBody>
                    <a:bodyPr/>
                    <a:lstStyle/>
                    <a:p>
                      <a:pPr algn="ctr" fontAlgn="b"/>
                      <a:r>
                        <a:rPr lang="it-IT" sz="1000" b="1" i="1" u="none" strike="noStrike" dirty="0" smtClean="0">
                          <a:solidFill>
                            <a:schemeClr val="bg1"/>
                          </a:solidFill>
                          <a:effectLst/>
                          <a:latin typeface="Calibri" panose="020F0502020204030204" pitchFamily="34" charset="0"/>
                        </a:rPr>
                        <a:t>Sottocategoria di abilitazione</a:t>
                      </a:r>
                      <a:endParaRPr lang="it-IT" sz="1000" b="1" i="1" u="none" strike="noStrike" dirty="0">
                        <a:solidFill>
                          <a:schemeClr val="bg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algn="ctr" fontAlgn="b"/>
                      <a:r>
                        <a:rPr lang="it-IT" sz="1000" b="1" i="1" u="none" strike="noStrike" dirty="0" smtClean="0">
                          <a:solidFill>
                            <a:schemeClr val="bg1"/>
                          </a:solidFill>
                          <a:effectLst/>
                          <a:latin typeface="Calibri" panose="020F0502020204030204" pitchFamily="34" charset="0"/>
                        </a:rPr>
                        <a:t>N° di abilitazioni</a:t>
                      </a:r>
                      <a:endParaRPr lang="it-IT" sz="1000" b="1" i="1" u="none" strike="noStrike" dirty="0">
                        <a:solidFill>
                          <a:schemeClr val="bg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759218553"/>
                  </a:ext>
                </a:extLst>
              </a:tr>
              <a:tr h="287795">
                <a:tc>
                  <a:txBody>
                    <a:bodyPr/>
                    <a:lstStyle/>
                    <a:p>
                      <a:pPr marL="0" marR="0" lvl="0" indent="0" algn="l" defTabSz="497937" rtl="0" eaLnBrk="1" fontAlgn="b" latinLnBrk="0" hangingPunct="1">
                        <a:lnSpc>
                          <a:spcPct val="100000"/>
                        </a:lnSpc>
                        <a:spcBef>
                          <a:spcPts val="0"/>
                        </a:spcBef>
                        <a:spcAft>
                          <a:spcPts val="0"/>
                        </a:spcAft>
                        <a:buClrTx/>
                        <a:buSzTx/>
                        <a:buFontTx/>
                        <a:buNone/>
                        <a:tabLst/>
                        <a:defRPr/>
                      </a:pPr>
                      <a:r>
                        <a:rPr lang="it-IT" sz="1000" b="0" i="1" u="none" strike="noStrike" kern="1200" dirty="0" smtClean="0">
                          <a:solidFill>
                            <a:srgbClr val="000000"/>
                          </a:solidFill>
                          <a:effectLst/>
                          <a:latin typeface="Calibri" panose="020F0502020204030204" pitchFamily="34" charset="0"/>
                          <a:ea typeface="+mn-ea"/>
                          <a:cs typeface="+mn-cs"/>
                        </a:rPr>
                        <a:t>Valutazione della vulnerabilità sismica di opere di ingegneria civile e monitoraggio strutturale</a:t>
                      </a: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8.488</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482621"/>
                  </a:ext>
                </a:extLst>
              </a:tr>
              <a:tr h="176259">
                <a:tc>
                  <a:txBody>
                    <a:bodyPr/>
                    <a:lstStyle/>
                    <a:p>
                      <a:pPr marL="0" marR="0" lvl="0" indent="0" algn="l" defTabSz="497937" rtl="0" eaLnBrk="1" fontAlgn="b" latinLnBrk="0" hangingPunct="1">
                        <a:lnSpc>
                          <a:spcPct val="100000"/>
                        </a:lnSpc>
                        <a:spcBef>
                          <a:spcPts val="0"/>
                        </a:spcBef>
                        <a:spcAft>
                          <a:spcPts val="0"/>
                        </a:spcAft>
                        <a:buClrTx/>
                        <a:buSzTx/>
                        <a:buFontTx/>
                        <a:buNone/>
                        <a:tabLst/>
                        <a:defRPr/>
                      </a:pPr>
                      <a:r>
                        <a:rPr lang="it-IT" sz="1000" b="0" i="1" u="none" strike="noStrike" kern="1200" dirty="0" smtClean="0">
                          <a:solidFill>
                            <a:srgbClr val="000000"/>
                          </a:solidFill>
                          <a:effectLst/>
                          <a:latin typeface="Calibri" panose="020F0502020204030204" pitchFamily="34" charset="0"/>
                          <a:ea typeface="+mn-ea"/>
                          <a:cs typeface="+mn-cs"/>
                        </a:rPr>
                        <a:t>Progettazione di opere di ingegneria civile</a:t>
                      </a:r>
                      <a:r>
                        <a:rPr lang="it-IT" sz="1000" b="0" i="1" u="none" strike="noStrike" kern="1200" baseline="0" dirty="0" smtClean="0">
                          <a:solidFill>
                            <a:srgbClr val="000000"/>
                          </a:solidFill>
                          <a:effectLst/>
                          <a:latin typeface="Calibri" panose="020F0502020204030204" pitchFamily="34" charset="0"/>
                          <a:ea typeface="+mn-ea"/>
                          <a:cs typeface="+mn-cs"/>
                        </a:rPr>
                        <a:t> e </a:t>
                      </a:r>
                      <a:r>
                        <a:rPr lang="it-IT" sz="1000" b="0" i="1" u="none" strike="noStrike" kern="1200" dirty="0" smtClean="0">
                          <a:solidFill>
                            <a:srgbClr val="000000"/>
                          </a:solidFill>
                          <a:effectLst/>
                          <a:latin typeface="Calibri" panose="020F0502020204030204" pitchFamily="34" charset="0"/>
                          <a:ea typeface="+mn-ea"/>
                          <a:cs typeface="+mn-cs"/>
                        </a:rPr>
                        <a:t>industriale</a:t>
                      </a: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9.113</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970491"/>
                  </a:ext>
                </a:extLst>
              </a:tr>
              <a:tr h="155433">
                <a:tc>
                  <a:txBody>
                    <a:bodyPr/>
                    <a:lstStyle/>
                    <a:p>
                      <a:pPr marL="0" marR="0" lvl="0" indent="0" algn="l" defTabSz="497937" rtl="0" eaLnBrk="1" fontAlgn="b" latinLnBrk="0" hangingPunct="1">
                        <a:lnSpc>
                          <a:spcPct val="100000"/>
                        </a:lnSpc>
                        <a:spcBef>
                          <a:spcPts val="0"/>
                        </a:spcBef>
                        <a:spcAft>
                          <a:spcPts val="0"/>
                        </a:spcAft>
                        <a:buClrTx/>
                        <a:buSzTx/>
                        <a:buFontTx/>
                        <a:buNone/>
                        <a:tabLst/>
                        <a:defRPr/>
                      </a:pPr>
                      <a:r>
                        <a:rPr lang="it-IT" sz="1000" b="0" i="1" u="none" strike="noStrike" kern="1200" dirty="0" smtClean="0">
                          <a:solidFill>
                            <a:srgbClr val="000000"/>
                          </a:solidFill>
                          <a:effectLst/>
                          <a:latin typeface="Calibri" panose="020F0502020204030204" pitchFamily="34" charset="0"/>
                          <a:ea typeface="+mn-ea"/>
                          <a:cs typeface="+mn-cs"/>
                        </a:rPr>
                        <a:t>Verifica della progettazione di opere di ingegneria civile</a:t>
                      </a: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8.112</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011882"/>
                  </a:ext>
                </a:extLst>
              </a:tr>
              <a:tr h="155433">
                <a:tc>
                  <a:txBody>
                    <a:bodyPr/>
                    <a:lstStyle/>
                    <a:p>
                      <a:pPr marL="0" marR="0" lvl="0" indent="0" algn="l" defTabSz="497937" rtl="0" eaLnBrk="1" fontAlgn="b" latinLnBrk="0" hangingPunct="1">
                        <a:lnSpc>
                          <a:spcPct val="100000"/>
                        </a:lnSpc>
                        <a:spcBef>
                          <a:spcPts val="0"/>
                        </a:spcBef>
                        <a:spcAft>
                          <a:spcPts val="0"/>
                        </a:spcAft>
                        <a:buClrTx/>
                        <a:buSzTx/>
                        <a:buFontTx/>
                        <a:buNone/>
                        <a:tabLst/>
                        <a:defRPr/>
                      </a:pPr>
                      <a:r>
                        <a:rPr lang="it-IT" sz="1000" b="0" i="1" u="none" strike="noStrike" kern="1200" dirty="0" smtClean="0">
                          <a:solidFill>
                            <a:srgbClr val="000000"/>
                          </a:solidFill>
                          <a:effectLst/>
                          <a:latin typeface="Calibri" panose="020F0502020204030204" pitchFamily="34" charset="0"/>
                          <a:ea typeface="+mn-ea"/>
                          <a:cs typeface="+mn-cs"/>
                        </a:rPr>
                        <a:t>Coordinamento della sicurezza</a:t>
                      </a: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6.583</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1279833"/>
                  </a:ext>
                </a:extLst>
              </a:tr>
              <a:tr h="155433">
                <a:tc>
                  <a:txBody>
                    <a:bodyPr/>
                    <a:lstStyle/>
                    <a:p>
                      <a:pPr marL="0" algn="l" defTabSz="497937" rtl="0" eaLnBrk="1" fontAlgn="b" latinLnBrk="0" hangingPunct="1"/>
                      <a:r>
                        <a:rPr lang="it-IT" sz="1000" b="0" i="1" u="none" strike="noStrike" kern="1200" dirty="0" smtClean="0">
                          <a:solidFill>
                            <a:srgbClr val="000000"/>
                          </a:solidFill>
                          <a:effectLst/>
                          <a:latin typeface="Calibri" panose="020F0502020204030204" pitchFamily="34" charset="0"/>
                          <a:ea typeface="+mn-ea"/>
                          <a:cs typeface="+mn-cs"/>
                        </a:rPr>
                        <a:t>Verifica dei modelli BIM</a:t>
                      </a:r>
                      <a:endParaRPr lang="it-IT" sz="1000" b="0" i="1" u="none" strike="noStrike" kern="1200" dirty="0">
                        <a:solidFill>
                          <a:srgbClr val="000000"/>
                        </a:solidFill>
                        <a:effectLst/>
                        <a:latin typeface="Calibri" panose="020F0502020204030204" pitchFamily="34" charset="0"/>
                        <a:ea typeface="+mn-ea"/>
                        <a:cs typeface="+mn-cs"/>
                      </a:endParaRP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4.106</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018708"/>
                  </a:ext>
                </a:extLst>
              </a:tr>
              <a:tr h="155433">
                <a:tc>
                  <a:txBody>
                    <a:bodyPr/>
                    <a:lstStyle/>
                    <a:p>
                      <a:pPr marL="0" marR="0" lvl="0" indent="0" algn="l" defTabSz="497937" rtl="0" eaLnBrk="1" fontAlgn="b" latinLnBrk="0" hangingPunct="1">
                        <a:lnSpc>
                          <a:spcPct val="100000"/>
                        </a:lnSpc>
                        <a:spcBef>
                          <a:spcPts val="0"/>
                        </a:spcBef>
                        <a:spcAft>
                          <a:spcPts val="0"/>
                        </a:spcAft>
                        <a:buClrTx/>
                        <a:buSzTx/>
                        <a:buFontTx/>
                        <a:buNone/>
                        <a:tabLst/>
                        <a:defRPr/>
                      </a:pPr>
                      <a:r>
                        <a:rPr lang="it-IT" sz="1000" b="0" i="1" u="none" strike="noStrike" kern="1200" dirty="0" smtClean="0">
                          <a:solidFill>
                            <a:srgbClr val="000000"/>
                          </a:solidFill>
                          <a:effectLst/>
                          <a:latin typeface="Calibri" panose="020F0502020204030204" pitchFamily="34" charset="0"/>
                          <a:ea typeface="+mn-ea"/>
                          <a:cs typeface="+mn-cs"/>
                        </a:rPr>
                        <a:t>Direzione dei lavori</a:t>
                      </a:r>
                    </a:p>
                  </a:txBody>
                  <a:tcPr marL="8636" marR="8636"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1" u="none" strike="noStrike" dirty="0" smtClean="0">
                          <a:solidFill>
                            <a:schemeClr val="tx1"/>
                          </a:solidFill>
                          <a:effectLst/>
                          <a:latin typeface="Calibri" panose="020F0502020204030204" pitchFamily="34" charset="0"/>
                        </a:rPr>
                        <a:t>6.638</a:t>
                      </a:r>
                      <a:endParaRPr lang="it-IT" sz="1000" b="0" i="1" u="none" strike="noStrike" dirty="0">
                        <a:solidFill>
                          <a:schemeClr val="tx1"/>
                        </a:solidFill>
                        <a:effectLst/>
                        <a:latin typeface="Calibri" panose="020F0502020204030204" pitchFamily="34" charset="0"/>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575164"/>
                  </a:ext>
                </a:extLst>
              </a:tr>
              <a:tr h="155433">
                <a:tc>
                  <a:txBody>
                    <a:bodyPr/>
                    <a:lstStyle/>
                    <a:p>
                      <a:pPr marL="0" algn="ctr" defTabSz="497937" rtl="0" eaLnBrk="1" fontAlgn="b" latinLnBrk="0" hangingPunct="1"/>
                      <a:r>
                        <a:rPr lang="it-IT" sz="1000" b="1" i="1" u="none" strike="noStrike" kern="1200" dirty="0">
                          <a:solidFill>
                            <a:schemeClr val="bg1"/>
                          </a:solidFill>
                          <a:effectLst/>
                          <a:latin typeface="Calibri" panose="020F0502020204030204" pitchFamily="34" charset="0"/>
                          <a:ea typeface="+mn-ea"/>
                          <a:cs typeface="+mn-cs"/>
                        </a:rPr>
                        <a:t>Totale complessivo</a:t>
                      </a:r>
                    </a:p>
                  </a:txBody>
                  <a:tcPr marL="8635" marR="8635" marT="8643"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tc>
                  <a:txBody>
                    <a:bodyPr/>
                    <a:lstStyle/>
                    <a:p>
                      <a:pPr marL="0" algn="ctr" defTabSz="497937" rtl="0" eaLnBrk="1" fontAlgn="b" latinLnBrk="0" hangingPunct="1"/>
                      <a:r>
                        <a:rPr lang="it-IT" sz="1000" b="1" i="1" u="none" strike="noStrike" kern="1200" dirty="0" smtClean="0">
                          <a:solidFill>
                            <a:schemeClr val="bg1"/>
                          </a:solidFill>
                          <a:effectLst/>
                          <a:latin typeface="Calibri" panose="020F0502020204030204" pitchFamily="34" charset="0"/>
                          <a:ea typeface="+mn-ea"/>
                          <a:cs typeface="+mn-cs"/>
                        </a:rPr>
                        <a:t>43.040</a:t>
                      </a:r>
                      <a:endParaRPr lang="it-IT" sz="1000" b="1" i="1" u="none" strike="noStrike" kern="1200" dirty="0">
                        <a:solidFill>
                          <a:schemeClr val="bg1"/>
                        </a:solidFill>
                        <a:effectLst/>
                        <a:latin typeface="Calibri" panose="020F0502020204030204" pitchFamily="34" charset="0"/>
                        <a:ea typeface="+mn-ea"/>
                        <a:cs typeface="+mn-cs"/>
                      </a:endParaRPr>
                    </a:p>
                  </a:txBody>
                  <a:tcPr marL="8635" marR="8635" marT="864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21B4C"/>
                    </a:solidFill>
                  </a:tcPr>
                </a:tc>
                <a:extLst>
                  <a:ext uri="{0D108BD9-81ED-4DB2-BD59-A6C34878D82A}">
                    <a16:rowId xmlns:a16="http://schemas.microsoft.com/office/drawing/2014/main" val="1200938300"/>
                  </a:ext>
                </a:extLst>
              </a:tr>
            </a:tbl>
          </a:graphicData>
        </a:graphic>
      </p:graphicFrame>
      <p:sp>
        <p:nvSpPr>
          <p:cNvPr id="53" name="Rettangolo 52"/>
          <p:cNvSpPr/>
          <p:nvPr/>
        </p:nvSpPr>
        <p:spPr>
          <a:xfrm>
            <a:off x="272232" y="7049566"/>
            <a:ext cx="3653358" cy="553998"/>
          </a:xfrm>
          <a:prstGeom prst="rect">
            <a:avLst/>
          </a:prstGeom>
        </p:spPr>
        <p:txBody>
          <a:bodyPr wrap="square">
            <a:spAutoFit/>
          </a:bodyPr>
          <a:lstStyle/>
          <a:p>
            <a:r>
              <a:rPr lang="it-IT" sz="1000" i="1" dirty="0" smtClean="0"/>
              <a:t>*si tratta di Operatori Economici abilitati sia come Professionisti Singoli sia come Società di Ingegneria.</a:t>
            </a:r>
          </a:p>
          <a:p>
            <a:r>
              <a:rPr lang="it-IT" sz="1000" i="1" dirty="0" smtClean="0"/>
              <a:t>** ivi compresi gli immobili scolastici di proprietà del Comune</a:t>
            </a:r>
            <a:endParaRPr lang="it-IT" sz="1000" i="1" dirty="0"/>
          </a:p>
        </p:txBody>
      </p:sp>
    </p:spTree>
    <p:extLst>
      <p:ext uri="{BB962C8B-B14F-4D97-AF65-F5344CB8AC3E}">
        <p14:creationId xmlns:p14="http://schemas.microsoft.com/office/powerpoint/2010/main" val="363576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50527</TotalTime>
  <Words>2848</Words>
  <Application>Microsoft Office PowerPoint</Application>
  <PresentationFormat>Personalizzato</PresentationFormat>
  <Paragraphs>418</Paragraphs>
  <Slides>15</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15</vt:i4>
      </vt:variant>
    </vt:vector>
  </HeadingPairs>
  <TitlesOfParts>
    <vt:vector size="26" baseType="lpstr">
      <vt:lpstr>MS PGothic</vt:lpstr>
      <vt:lpstr>MS PGothic</vt:lpstr>
      <vt:lpstr>Arial</vt:lpstr>
      <vt:lpstr>Calibri</vt:lpstr>
      <vt:lpstr>Lucida Grande</vt:lpstr>
      <vt:lpstr>Segoe Print</vt:lpstr>
      <vt:lpstr>Segoe UI</vt:lpstr>
      <vt:lpstr>Symbol</vt:lpstr>
      <vt:lpstr>Times New Roman</vt:lpstr>
      <vt:lpstr>Wingdings</vt:lpstr>
      <vt:lpstr>Office Theme</vt:lpstr>
      <vt:lpstr>Presentazione standard di PowerPoint</vt:lpstr>
      <vt:lpstr>Presentazione standard di PowerPoint</vt:lpstr>
      <vt:lpstr>Appalti di Progettazione e lavori Gli strumenti di acquisto disponibili</vt:lpstr>
      <vt:lpstr>Servizi Professionali di Progettazione e verifica della progettazione di opere di Ingegneria Civile e industriale MePA Servizi - Servizi professionali per la progettazione di oo.pp. e verifica</vt:lpstr>
      <vt:lpstr>Lavori MePA Lavori – Iniziative attive</vt:lpstr>
      <vt:lpstr>Appalto Integrato sul MePA* Lavori e Progettazione esecutiva</vt:lpstr>
      <vt:lpstr>Kit documentali per gli appalti relativi a servizi di Ingegneria e Architettura e Lavori </vt:lpstr>
      <vt:lpstr>Presentazione standard di PowerPoint</vt:lpstr>
      <vt:lpstr>Servizi Professionali di Progettazione e verifica della progettazione di opere di Ingegneria Civile e industriale (1/7) Focus Abilitati e procedure indette sul MePa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Paoli Annalisa</dc:creator>
  <cp:lastModifiedBy>Guarino Michele</cp:lastModifiedBy>
  <cp:revision>2446</cp:revision>
  <cp:lastPrinted>2022-05-06T06:03:29Z</cp:lastPrinted>
  <dcterms:created xsi:type="dcterms:W3CDTF">2015-04-16T14:31:18Z</dcterms:created>
  <dcterms:modified xsi:type="dcterms:W3CDTF">2022-05-06T08:46:56Z</dcterms:modified>
</cp:coreProperties>
</file>