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1" r:id="rId2"/>
    <p:sldId id="25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5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DCD17-05DC-4165-A811-F3FF87B086D1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DA950-5C43-4F05-AFA4-22DA60BD1C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1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DFD7E-27D9-408D-8FEF-B0AF938E335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55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4D5B25-9258-06CA-D633-744DAB0E9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A52DE1-4493-BD88-B7CD-8C5DEB3D8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D5CE27-C711-9EE6-8052-CB277F09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96DF-DC0A-46F9-9351-8ED3B6D49C09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9E23F2-D1FA-4AEB-86F1-F550C780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3D1511-18B0-5E09-04D3-A0AAD990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7ED-171A-44D7-88DE-78C8EDE64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91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6D9AD6-960F-E6CA-EB70-1B2D1E29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2FCD2E-A79E-5144-437B-75A47997D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3D8621-C759-027E-0976-33BB4095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96DF-DC0A-46F9-9351-8ED3B6D49C09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8D76BD-037C-47E4-1059-421D27225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AFADD2-2952-EE5C-CB80-83C48F52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7ED-171A-44D7-88DE-78C8EDE64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22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9F03871-625F-54D3-2A1F-E3E45111F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CA6CDA4-87C8-7ED3-A918-D0D990CA8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DBB1EC-93FA-9B5A-3F40-4EA19F50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96DF-DC0A-46F9-9351-8ED3B6D49C09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A397A1-DB7E-D00F-8694-83DC6AB3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F36016-EC38-1328-A58A-651267FE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7ED-171A-44D7-88DE-78C8EDE64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38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3A72C2-E1AE-3275-430A-FB4901E1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DD0137-16D9-03E6-0EBC-26505F0B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1EC28E-AD0D-155D-694D-14D9431F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96DF-DC0A-46F9-9351-8ED3B6D49C09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C4B6AB-3FFD-C7E3-458D-22472C12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859B25-84A8-DE30-C762-0F5EE91B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7ED-171A-44D7-88DE-78C8EDE64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55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815D7F-4B32-B144-4BB0-93A0B735D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830F92-0A31-312B-7922-87AE837D1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DB8DAC-93E4-D958-298E-08AA74DD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96DF-DC0A-46F9-9351-8ED3B6D49C09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98071D-94BE-B59C-0654-0AC9E45B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1F212B-ED3A-0436-2A3E-AC8818BD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7ED-171A-44D7-88DE-78C8EDE64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0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8EF16C-C253-D9A5-DC63-5D571194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2B640C-65C1-8393-C03A-796424931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2858A98-F4DE-2637-3D46-3F0F62929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4BE3D1-3FCE-EC4E-AA08-AEA1112A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96DF-DC0A-46F9-9351-8ED3B6D49C09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180FF8-DE27-3AA0-ECE9-4CCC7E2E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FF9920-7B7D-C91F-A48C-16E9F9CE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7ED-171A-44D7-88DE-78C8EDE64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06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213B05-2000-B1A4-3BEA-3D8D1AF8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03BD7A-885F-FCAF-8FE8-DC216FE64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1E6943-B10D-385F-21D6-D9BC71B74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F221C13-F4ED-3F31-D549-84AA880A9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6C326C-66EE-BD5B-84C9-F4420D3A0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E42F96-CC39-A093-E18E-93FE82D6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96DF-DC0A-46F9-9351-8ED3B6D49C09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9D29488-790F-1541-7089-357E4327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02CE66-3BD7-84A3-E813-FBB294F1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7ED-171A-44D7-88DE-78C8EDE64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56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B433B-E8E6-6F02-A4A9-A4127DD3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C333E9F-D557-02A1-4A5E-2727F934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96DF-DC0A-46F9-9351-8ED3B6D49C09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27970D-5A41-4B24-E3A7-5C0A425C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65ECB1-94E9-2CC9-56E9-F8D66004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7ED-171A-44D7-88DE-78C8EDE64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01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505167E-1D3C-947F-CD89-61544720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96DF-DC0A-46F9-9351-8ED3B6D49C09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041D831-28C4-AC79-F7ED-D8736118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455BBE-94F9-F62F-A39C-C78152C0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7ED-171A-44D7-88DE-78C8EDE64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92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8287E6-C5EE-BEC2-35F9-C82E9E0F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093BE5-1515-3DEE-85A3-6DCF8EBB2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E5A63A-B07B-4697-E29E-E858A6CA2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3C8855-AC1D-A6D4-2B12-5E63B9BC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96DF-DC0A-46F9-9351-8ED3B6D49C09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473799-03A8-20D5-B7E4-DDA96392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FFE595-C7EA-5201-E399-2523B0D0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7ED-171A-44D7-88DE-78C8EDE64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71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6DAEC-9C30-C2CC-701D-F7538A616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3D779A9-0735-CF7D-EAAB-5E63D68BA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BF3E08-A806-5BFB-127C-0100AF335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ACF665-040B-F608-3D3C-B5C5BFEB2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96DF-DC0A-46F9-9351-8ED3B6D49C09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700A57-7733-C2C5-CF32-70A2A84A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F0D5DA-9BC8-10A1-4835-2C9DB54A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7ED-171A-44D7-88DE-78C8EDE64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75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C66CA82-6474-AF2A-50B4-9D30E68D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22B95A-6FD5-3F1B-CA1C-544001803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04F873-BCF7-4FE5-2D23-A6619D094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696DF-DC0A-46F9-9351-8ED3B6D49C09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D9F8DF-11D8-8809-7411-498CF6D04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847F65-1643-33E2-CF21-6ACB54E85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D87ED-171A-44D7-88DE-78C8EDE64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52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mailto:info@anciliguria.e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E49AB-833D-4829-86A3-DDCDE6ABB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078" y="2865863"/>
            <a:ext cx="8935844" cy="1362814"/>
          </a:xfrm>
        </p:spPr>
        <p:txBody>
          <a:bodyPr/>
          <a:lstStyle/>
          <a:p>
            <a:r>
              <a:rPr lang="it-IT" sz="3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SINDACI E STRATEGIA NAZIONALE AREE INTERNE</a:t>
            </a:r>
            <a:b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710F6C-2822-2DA6-F884-811A5C575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8078" y="4308938"/>
            <a:ext cx="9144000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Pierluigi Vinai </a:t>
            </a:r>
            <a:r>
              <a:rPr lang="it-IT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Direttore Anci Liguria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Coordinatore SNAI Anci regionali</a:t>
            </a:r>
            <a:r>
              <a:rPr lang="it-IT" b="1" dirty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B050"/>
                </a:solidFill>
              </a:rPr>
              <a:t>Pescasseroli 9 Giugno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50A5F83-C606-E820-961F-C03E4DAB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916" y="0"/>
            <a:ext cx="4268945" cy="2785602"/>
          </a:xfrm>
          <a:prstGeom prst="rect">
            <a:avLst/>
          </a:prstGeom>
          <a:noFill/>
        </p:spPr>
      </p:pic>
      <p:pic>
        <p:nvPicPr>
          <p:cNvPr id="15" name="Immagine 14" descr="Immagine che contiene design, Carattere, Elementi grafici, poster&#10;&#10;Descrizione generata automaticamente">
            <a:extLst>
              <a:ext uri="{FF2B5EF4-FFF2-40B4-BE49-F238E27FC236}">
                <a16:creationId xmlns:a16="http://schemas.microsoft.com/office/drawing/2014/main" id="{F55F9E69-EF95-AAD2-D87D-9B3FF621B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572" y="5464961"/>
            <a:ext cx="621632" cy="1239886"/>
          </a:xfrm>
          <a:prstGeom prst="rect">
            <a:avLst/>
          </a:prstGeom>
        </p:spPr>
      </p:pic>
      <p:pic>
        <p:nvPicPr>
          <p:cNvPr id="17" name="Immagine 16" descr="Immagine che contiene linea, Rettangolo, diagramma, design&#10;&#10;Descrizione generata automaticamente">
            <a:extLst>
              <a:ext uri="{FF2B5EF4-FFF2-40B4-BE49-F238E27FC236}">
                <a16:creationId xmlns:a16="http://schemas.microsoft.com/office/drawing/2014/main" id="{00EC2BF5-6679-DDF4-7EB5-D28C0F173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45" y="0"/>
            <a:ext cx="950495" cy="9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5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E49AB-833D-4829-86A3-DDCDE6ABB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078" y="2865863"/>
            <a:ext cx="8935844" cy="1362814"/>
          </a:xfrm>
        </p:spPr>
        <p:txBody>
          <a:bodyPr/>
          <a:lstStyle/>
          <a:p>
            <a:r>
              <a:rPr lang="it-IT" sz="3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Grazie per l’attenzione </a:t>
            </a:r>
            <a:b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710F6C-2822-2DA6-F884-811A5C575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8078" y="4308938"/>
            <a:ext cx="9144000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Pierluigi Vinai </a:t>
            </a:r>
            <a:r>
              <a:rPr lang="it-IT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it-IT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info@anciliguria.eu</a:t>
            </a:r>
            <a:endParaRPr lang="it-IT" sz="2400" b="1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i="1" dirty="0">
                <a:solidFill>
                  <a:srgbClr val="00B050"/>
                </a:solidFill>
                <a:latin typeface="Calibri" panose="020F0502020204030204" pitchFamily="34" charset="0"/>
              </a:rPr>
              <a:t>010 5574075 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50A5F83-C606-E820-961F-C03E4DABF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916" y="0"/>
            <a:ext cx="4268945" cy="2785602"/>
          </a:xfrm>
          <a:prstGeom prst="rect">
            <a:avLst/>
          </a:prstGeom>
          <a:noFill/>
        </p:spPr>
      </p:pic>
      <p:pic>
        <p:nvPicPr>
          <p:cNvPr id="15" name="Immagine 14" descr="Immagine che contiene design, Carattere, Elementi grafici, poster&#10;&#10;Descrizione generata automaticamente">
            <a:extLst>
              <a:ext uri="{FF2B5EF4-FFF2-40B4-BE49-F238E27FC236}">
                <a16:creationId xmlns:a16="http://schemas.microsoft.com/office/drawing/2014/main" id="{F55F9E69-EF95-AAD2-D87D-9B3FF621B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84" y="5425018"/>
            <a:ext cx="621632" cy="1239886"/>
          </a:xfrm>
          <a:prstGeom prst="rect">
            <a:avLst/>
          </a:prstGeom>
        </p:spPr>
      </p:pic>
      <p:pic>
        <p:nvPicPr>
          <p:cNvPr id="17" name="Immagine 16" descr="Immagine che contiene linea, Rettangolo, diagramma, design&#10;&#10;Descrizione generata automaticamente">
            <a:extLst>
              <a:ext uri="{FF2B5EF4-FFF2-40B4-BE49-F238E27FC236}">
                <a16:creationId xmlns:a16="http://schemas.microsoft.com/office/drawing/2014/main" id="{00EC2BF5-6679-DDF4-7EB5-D28C0F173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45" y="0"/>
            <a:ext cx="950495" cy="9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9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E49AB-833D-4829-86A3-DDCDE6ABB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79" y="123178"/>
            <a:ext cx="9144000" cy="878306"/>
          </a:xfrm>
        </p:spPr>
        <p:txBody>
          <a:bodyPr>
            <a:normAutofit fontScale="90000"/>
          </a:bodyPr>
          <a:lstStyle/>
          <a:p>
            <a:pPr algn="r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Le aree interne in Liguria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710F6C-2822-2DA6-F884-811A5C575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380" y="1226083"/>
            <a:ext cx="5415694" cy="33124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B050"/>
                </a:solidFill>
              </a:rPr>
              <a:t>Le aree interne in Liguria sono 6 di cui: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B050"/>
                </a:solidFill>
              </a:rPr>
              <a:t>4 nate nella prima fase di progettazione: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b="1" dirty="0">
                <a:solidFill>
                  <a:srgbClr val="00B050"/>
                </a:solidFill>
              </a:rPr>
              <a:t>ANTOLA TIGULLIO </a:t>
            </a:r>
            <a:r>
              <a:rPr lang="it-IT" dirty="0">
                <a:solidFill>
                  <a:srgbClr val="00B050"/>
                </a:solidFill>
              </a:rPr>
              <a:t>(area prototipale)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b="1" dirty="0">
                <a:solidFill>
                  <a:srgbClr val="00B050"/>
                </a:solidFill>
              </a:rPr>
              <a:t>BEIGUASOL</a:t>
            </a:r>
            <a:r>
              <a:rPr lang="it-IT" dirty="0">
                <a:solidFill>
                  <a:srgbClr val="00B050"/>
                </a:solidFill>
              </a:rPr>
              <a:t>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b="1" dirty="0">
                <a:solidFill>
                  <a:srgbClr val="00B050"/>
                </a:solidFill>
              </a:rPr>
              <a:t>ARROSCIA</a:t>
            </a:r>
            <a:r>
              <a:rPr lang="it-IT" dirty="0">
                <a:solidFill>
                  <a:srgbClr val="00B050"/>
                </a:solidFill>
              </a:rPr>
              <a:t>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b="1" dirty="0">
                <a:solidFill>
                  <a:srgbClr val="00B050"/>
                </a:solidFill>
              </a:rPr>
              <a:t>VARA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B050"/>
                </a:solidFill>
              </a:rPr>
              <a:t>2 approvate lo scorso anno: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b="1" dirty="0">
                <a:solidFill>
                  <a:srgbClr val="00B050"/>
                </a:solidFill>
              </a:rPr>
              <a:t>IMPERIESE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b="1" dirty="0">
                <a:solidFill>
                  <a:srgbClr val="00B050"/>
                </a:solidFill>
              </a:rPr>
              <a:t>FONTANABUONA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dirty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50A5F83-C606-E820-961F-C03E4DAB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8884"/>
            <a:ext cx="2987027" cy="1949116"/>
          </a:xfrm>
          <a:prstGeom prst="rect">
            <a:avLst/>
          </a:prstGeom>
          <a:noFill/>
        </p:spPr>
      </p:pic>
      <p:pic>
        <p:nvPicPr>
          <p:cNvPr id="15" name="Immagine 14" descr="Immagine che contiene design, Carattere, Elementi grafici, poster&#10;&#10;Descrizione generata automaticamente">
            <a:extLst>
              <a:ext uri="{FF2B5EF4-FFF2-40B4-BE49-F238E27FC236}">
                <a16:creationId xmlns:a16="http://schemas.microsoft.com/office/drawing/2014/main" id="{F55F9E69-EF95-AAD2-D87D-9B3FF621B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95" y="5494936"/>
            <a:ext cx="621632" cy="1239886"/>
          </a:xfrm>
          <a:prstGeom prst="rect">
            <a:avLst/>
          </a:prstGeom>
        </p:spPr>
      </p:pic>
      <p:pic>
        <p:nvPicPr>
          <p:cNvPr id="17" name="Immagine 16" descr="Immagine che contiene linea, Rettangolo, diagramma, design&#10;&#10;Descrizione generata automaticamente">
            <a:extLst>
              <a:ext uri="{FF2B5EF4-FFF2-40B4-BE49-F238E27FC236}">
                <a16:creationId xmlns:a16="http://schemas.microsoft.com/office/drawing/2014/main" id="{00EC2BF5-6679-DDF4-7EB5-D28C0F173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18" y="4907756"/>
            <a:ext cx="724161" cy="724161"/>
          </a:xfrm>
          <a:prstGeom prst="rect">
            <a:avLst/>
          </a:prstGeom>
        </p:spPr>
      </p:pic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AC04D25E-F0C5-525A-917D-08CCDD77C904}"/>
              </a:ext>
            </a:extLst>
          </p:cNvPr>
          <p:cNvSpPr/>
          <p:nvPr/>
        </p:nvSpPr>
        <p:spPr>
          <a:xfrm>
            <a:off x="6701883" y="2174488"/>
            <a:ext cx="1226634" cy="61331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F960850-CE0E-7927-45AD-795D5F0D7CF4}"/>
              </a:ext>
            </a:extLst>
          </p:cNvPr>
          <p:cNvSpPr txBox="1"/>
          <p:nvPr/>
        </p:nvSpPr>
        <p:spPr>
          <a:xfrm>
            <a:off x="8709102" y="2207942"/>
            <a:ext cx="255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in attuazione 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2590AB06-7F35-9891-7088-D53737E40C17}"/>
              </a:ext>
            </a:extLst>
          </p:cNvPr>
          <p:cNvSpPr/>
          <p:nvPr/>
        </p:nvSpPr>
        <p:spPr>
          <a:xfrm>
            <a:off x="6701883" y="3553523"/>
            <a:ext cx="1226634" cy="61331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B03A969-7031-E0D6-05C1-4B2B01941C47}"/>
              </a:ext>
            </a:extLst>
          </p:cNvPr>
          <p:cNvSpPr txBox="1"/>
          <p:nvPr/>
        </p:nvSpPr>
        <p:spPr>
          <a:xfrm>
            <a:off x="8709102" y="3675515"/>
            <a:ext cx="185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in progettazione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4E0A948-C591-ED27-72B3-39A3361A7D80}"/>
              </a:ext>
            </a:extLst>
          </p:cNvPr>
          <p:cNvSpPr txBox="1"/>
          <p:nvPr/>
        </p:nvSpPr>
        <p:spPr>
          <a:xfrm>
            <a:off x="234176" y="278780"/>
            <a:ext cx="4047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it-IT" sz="1000" i="1" dirty="0">
                <a:solidFill>
                  <a:schemeClr val="accent6">
                    <a:lumMod val="75000"/>
                  </a:schemeClr>
                </a:solidFill>
              </a:rPr>
              <a:t>Ubuntu nono significa non pensare a sé stessi; significa piuttosto porsi la domanda: voglio aiutare la comunità che mi sta intorno a migliorare?»</a:t>
            </a:r>
          </a:p>
          <a:p>
            <a:r>
              <a:rPr lang="it-IT" sz="1000" i="1" dirty="0">
                <a:solidFill>
                  <a:schemeClr val="accent6">
                    <a:lumMod val="75000"/>
                  </a:schemeClr>
                </a:solidFill>
              </a:rPr>
              <a:t>NELSON MANDELA</a:t>
            </a:r>
          </a:p>
        </p:txBody>
      </p:sp>
    </p:spTree>
    <p:extLst>
      <p:ext uri="{BB962C8B-B14F-4D97-AF65-F5344CB8AC3E}">
        <p14:creationId xmlns:p14="http://schemas.microsoft.com/office/powerpoint/2010/main" val="335479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9032567-C063-4D03-940B-11A1BAD11C6E}"/>
              </a:ext>
            </a:extLst>
          </p:cNvPr>
          <p:cNvSpPr/>
          <p:nvPr/>
        </p:nvSpPr>
        <p:spPr>
          <a:xfrm>
            <a:off x="118017" y="28605"/>
            <a:ext cx="3207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Le aree interne in Liguria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6E23781-5451-4C1A-AE2B-2987A1EE02D4}"/>
              </a:ext>
            </a:extLst>
          </p:cNvPr>
          <p:cNvCxnSpPr>
            <a:cxnSpLocks/>
          </p:cNvCxnSpPr>
          <p:nvPr/>
        </p:nvCxnSpPr>
        <p:spPr>
          <a:xfrm>
            <a:off x="178843" y="469057"/>
            <a:ext cx="2946096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A63D61E8-5D41-4E2A-AE39-C5E65329EB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91" t="16392" r="10149" b="14291"/>
          <a:stretch/>
        </p:blipFill>
        <p:spPr>
          <a:xfrm>
            <a:off x="3684213" y="2083419"/>
            <a:ext cx="3900362" cy="1958261"/>
          </a:xfrm>
          <a:prstGeom prst="rect">
            <a:avLst/>
          </a:prstGeom>
        </p:spPr>
      </p:pic>
      <p:sp>
        <p:nvSpPr>
          <p:cNvPr id="2" name="Rettangolo con angoli diagonali arrotondati 1">
            <a:extLst>
              <a:ext uri="{FF2B5EF4-FFF2-40B4-BE49-F238E27FC236}">
                <a16:creationId xmlns:a16="http://schemas.microsoft.com/office/drawing/2014/main" id="{5B2834C7-E842-4876-B74D-B800ECED76D0}"/>
              </a:ext>
            </a:extLst>
          </p:cNvPr>
          <p:cNvSpPr/>
          <p:nvPr/>
        </p:nvSpPr>
        <p:spPr>
          <a:xfrm>
            <a:off x="5833311" y="2065256"/>
            <a:ext cx="324852" cy="369332"/>
          </a:xfrm>
          <a:prstGeom prst="round2DiagRect">
            <a:avLst/>
          </a:prstGeom>
          <a:solidFill>
            <a:srgbClr val="008000"/>
          </a:solidFill>
          <a:ln w="28575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E7B92C7-B85A-4BB2-9FDD-8FF1AE08A33D}"/>
              </a:ext>
            </a:extLst>
          </p:cNvPr>
          <p:cNvCxnSpPr>
            <a:cxnSpLocks/>
          </p:cNvCxnSpPr>
          <p:nvPr/>
        </p:nvCxnSpPr>
        <p:spPr>
          <a:xfrm>
            <a:off x="5914330" y="1027969"/>
            <a:ext cx="237053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74709C21-26A2-4FB9-A7AA-6D71AE4761AD}"/>
              </a:ext>
            </a:extLst>
          </p:cNvPr>
          <p:cNvCxnSpPr>
            <a:cxnSpLocks/>
          </p:cNvCxnSpPr>
          <p:nvPr/>
        </p:nvCxnSpPr>
        <p:spPr>
          <a:xfrm>
            <a:off x="5921078" y="1004728"/>
            <a:ext cx="0" cy="101566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34C10100-3B30-4FDD-9D9C-67AE507B824E}"/>
              </a:ext>
            </a:extLst>
          </p:cNvPr>
          <p:cNvSpPr/>
          <p:nvPr/>
        </p:nvSpPr>
        <p:spPr>
          <a:xfrm>
            <a:off x="8091182" y="843835"/>
            <a:ext cx="34408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small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Area Interna Valli dell’</a:t>
            </a:r>
            <a:r>
              <a:rPr kumimoji="0" lang="it-IT" sz="1300" b="0" i="0" u="none" strike="noStrike" kern="1200" cap="small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Antola</a:t>
            </a:r>
            <a:r>
              <a:rPr kumimoji="0" lang="it-IT" sz="1300" b="0" i="0" u="none" strike="noStrike" kern="1200" cap="small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e del Tigullio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C09D7B2-A474-4120-966D-DA181BE08E59}"/>
              </a:ext>
            </a:extLst>
          </p:cNvPr>
          <p:cNvSpPr/>
          <p:nvPr/>
        </p:nvSpPr>
        <p:spPr>
          <a:xfrm>
            <a:off x="7761206" y="1253396"/>
            <a:ext cx="4332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Comuni compresi nell’Area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[16]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Bargagli, 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Borzonasca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it-IT" altLang="it-IT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Davagna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it-IT" altLang="it-IT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Fascia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Fontanigorda, Gorreto, Lumarzo, Mezzanego, Montebruno, </a:t>
            </a:r>
            <a:r>
              <a:rPr kumimoji="0" lang="it-IT" altLang="it-IT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Propata, Rezzoaglio, Rondanina, Rovegno, </a:t>
            </a:r>
            <a:r>
              <a:rPr kumimoji="0" lang="it-IT" altLang="it-IT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Santo Stefano d’Aveto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it-IT" altLang="it-IT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Torriglia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6960FC7-454D-4E93-990D-185785ADDD0E}"/>
              </a:ext>
            </a:extLst>
          </p:cNvPr>
          <p:cNvSpPr txBox="1"/>
          <p:nvPr/>
        </p:nvSpPr>
        <p:spPr>
          <a:xfrm>
            <a:off x="4152897" y="4682078"/>
            <a:ext cx="3280987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Comuni compresi nell’Area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[8 + 2]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Campo Ligure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Masone, </a:t>
            </a:r>
            <a:r>
              <a:rPr kumimoji="0" lang="it-IT" altLang="it-IT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Mele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Rossiglione, Sassello, </a:t>
            </a:r>
            <a:r>
              <a:rPr kumimoji="0" lang="it-IT" altLang="it-IT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Stella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Tiglieto, 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Urbe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+ Pontinvrea e Mioglia</a:t>
            </a:r>
            <a:endParaRPr kumimoji="0" lang="it-IT" altLang="it-IT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9" name="Rettangolo con angoli diagonali arrotondati 18">
            <a:extLst>
              <a:ext uri="{FF2B5EF4-FFF2-40B4-BE49-F238E27FC236}">
                <a16:creationId xmlns:a16="http://schemas.microsoft.com/office/drawing/2014/main" id="{6516DE58-5E32-4139-9D86-536074F6A24D}"/>
              </a:ext>
            </a:extLst>
          </p:cNvPr>
          <p:cNvSpPr/>
          <p:nvPr/>
        </p:nvSpPr>
        <p:spPr>
          <a:xfrm>
            <a:off x="5056603" y="2352107"/>
            <a:ext cx="324849" cy="369332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47E36360-AA68-4502-9ABF-69024BC0B3DE}"/>
              </a:ext>
            </a:extLst>
          </p:cNvPr>
          <p:cNvCxnSpPr>
            <a:cxnSpLocks/>
          </p:cNvCxnSpPr>
          <p:nvPr/>
        </p:nvCxnSpPr>
        <p:spPr>
          <a:xfrm>
            <a:off x="5651306" y="2555394"/>
            <a:ext cx="0" cy="189654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89EDE063-9454-48D3-9D3C-69B559A1A4A1}"/>
              </a:ext>
            </a:extLst>
          </p:cNvPr>
          <p:cNvSpPr/>
          <p:nvPr/>
        </p:nvSpPr>
        <p:spPr>
          <a:xfrm>
            <a:off x="3701785" y="4462794"/>
            <a:ext cx="409182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small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Area Interna Beigua SOL</a:t>
            </a:r>
          </a:p>
        </p:txBody>
      </p:sp>
      <p:sp>
        <p:nvSpPr>
          <p:cNvPr id="23" name="Rettangolo con angoli diagonali arrotondati 22">
            <a:extLst>
              <a:ext uri="{FF2B5EF4-FFF2-40B4-BE49-F238E27FC236}">
                <a16:creationId xmlns:a16="http://schemas.microsoft.com/office/drawing/2014/main" id="{E73E7092-E8BC-48FB-8A08-0D8DE027018E}"/>
              </a:ext>
            </a:extLst>
          </p:cNvPr>
          <p:cNvSpPr/>
          <p:nvPr/>
        </p:nvSpPr>
        <p:spPr>
          <a:xfrm>
            <a:off x="4166684" y="3199882"/>
            <a:ext cx="324849" cy="369332"/>
          </a:xfrm>
          <a:prstGeom prst="round2Diag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A87F8C1-DE3C-4558-8020-83F921C71D21}"/>
              </a:ext>
            </a:extLst>
          </p:cNvPr>
          <p:cNvCxnSpPr>
            <a:cxnSpLocks/>
          </p:cNvCxnSpPr>
          <p:nvPr/>
        </p:nvCxnSpPr>
        <p:spPr>
          <a:xfrm flipH="1">
            <a:off x="2356321" y="3360738"/>
            <a:ext cx="159052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9ACC337E-45A8-40B4-9BAC-809AFC7D3E34}"/>
              </a:ext>
            </a:extLst>
          </p:cNvPr>
          <p:cNvCxnSpPr>
            <a:cxnSpLocks/>
          </p:cNvCxnSpPr>
          <p:nvPr/>
        </p:nvCxnSpPr>
        <p:spPr>
          <a:xfrm>
            <a:off x="2356321" y="2321781"/>
            <a:ext cx="0" cy="103895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>
            <a:extLst>
              <a:ext uri="{FF2B5EF4-FFF2-40B4-BE49-F238E27FC236}">
                <a16:creationId xmlns:a16="http://schemas.microsoft.com/office/drawing/2014/main" id="{9DA7921F-873C-41EF-8094-32C948C3EB7F}"/>
              </a:ext>
            </a:extLst>
          </p:cNvPr>
          <p:cNvSpPr/>
          <p:nvPr/>
        </p:nvSpPr>
        <p:spPr>
          <a:xfrm>
            <a:off x="659984" y="876895"/>
            <a:ext cx="32073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sm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Area Interna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sm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Alta Valle Arroscia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8416D1B-8B6D-4BE6-9193-DFA7D7CA46CA}"/>
              </a:ext>
            </a:extLst>
          </p:cNvPr>
          <p:cNvSpPr txBox="1"/>
          <p:nvPr/>
        </p:nvSpPr>
        <p:spPr>
          <a:xfrm>
            <a:off x="413718" y="1367222"/>
            <a:ext cx="3842852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Comuni compresi nell’Area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[11]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Armo, Aquila d’Arroscia, Borghetto d’Arroscia, Cosio d’Arroscia, 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Mendatica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Montegrosso Pian Latte, </a:t>
            </a:r>
            <a:r>
              <a:rPr kumimoji="0" lang="it-IT" altLang="it-IT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Pieve di Teco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Pornassio, </a:t>
            </a:r>
            <a:r>
              <a:rPr kumimoji="0" lang="it-IT" altLang="it-IT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Ranzo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Rezzo, </a:t>
            </a:r>
            <a:r>
              <a:rPr kumimoji="0" lang="it-IT" altLang="it-IT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Vessalico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1" name="Rettangolo con angoli diagonali arrotondati 40">
            <a:extLst>
              <a:ext uri="{FF2B5EF4-FFF2-40B4-BE49-F238E27FC236}">
                <a16:creationId xmlns:a16="http://schemas.microsoft.com/office/drawing/2014/main" id="{2826F2F9-5663-477B-8FAD-0BD258636A52}"/>
              </a:ext>
            </a:extLst>
          </p:cNvPr>
          <p:cNvSpPr/>
          <p:nvPr/>
        </p:nvSpPr>
        <p:spPr>
          <a:xfrm>
            <a:off x="6865944" y="2846369"/>
            <a:ext cx="324849" cy="369332"/>
          </a:xfrm>
          <a:prstGeom prst="round2DiagRect">
            <a:avLst/>
          </a:prstGeom>
          <a:solidFill>
            <a:srgbClr val="FF6600"/>
          </a:solidFill>
          <a:ln w="28575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E207A16C-68DF-4E10-A8D4-7240A3831EC0}"/>
              </a:ext>
            </a:extLst>
          </p:cNvPr>
          <p:cNvCxnSpPr>
            <a:cxnSpLocks/>
          </p:cNvCxnSpPr>
          <p:nvPr/>
        </p:nvCxnSpPr>
        <p:spPr>
          <a:xfrm>
            <a:off x="7433884" y="2968274"/>
            <a:ext cx="0" cy="156010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6FAD0946-C3D6-4AED-BDAF-E2B80CD2A895}"/>
              </a:ext>
            </a:extLst>
          </p:cNvPr>
          <p:cNvCxnSpPr>
            <a:cxnSpLocks/>
          </p:cNvCxnSpPr>
          <p:nvPr/>
        </p:nvCxnSpPr>
        <p:spPr>
          <a:xfrm>
            <a:off x="7474448" y="4528379"/>
            <a:ext cx="261575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tangolo 63">
            <a:extLst>
              <a:ext uri="{FF2B5EF4-FFF2-40B4-BE49-F238E27FC236}">
                <a16:creationId xmlns:a16="http://schemas.microsoft.com/office/drawing/2014/main" id="{BAD4CD86-7316-4279-A46A-98DC97297B85}"/>
              </a:ext>
            </a:extLst>
          </p:cNvPr>
          <p:cNvSpPr/>
          <p:nvPr/>
        </p:nvSpPr>
        <p:spPr>
          <a:xfrm>
            <a:off x="8592526" y="5247168"/>
            <a:ext cx="320734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small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Area Interna Val di Vara</a:t>
            </a: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5028454F-ACE6-4D04-AE73-BFA479084046}"/>
              </a:ext>
            </a:extLst>
          </p:cNvPr>
          <p:cNvSpPr/>
          <p:nvPr/>
        </p:nvSpPr>
        <p:spPr>
          <a:xfrm>
            <a:off x="8246018" y="5541576"/>
            <a:ext cx="3900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Comuni compresi nell’Area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[13]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Beverino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Borghetto di Vara, Brugnato, 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Calice al Cornoviglio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Carro, Carrodano, Maissana, Pignone, Riccò del Golfo di Spezia, Rocchetta di Vara, </a:t>
            </a:r>
            <a:r>
              <a:rPr kumimoji="0" lang="it-IT" altLang="it-IT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Sesta Godano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Varese Ligure, </a:t>
            </a:r>
            <a:r>
              <a:rPr kumimoji="0" lang="it-IT" altLang="it-IT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Zignago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45F8716-834D-43EF-BD5E-5AE38A137150}"/>
              </a:ext>
            </a:extLst>
          </p:cNvPr>
          <p:cNvSpPr txBox="1"/>
          <p:nvPr/>
        </p:nvSpPr>
        <p:spPr>
          <a:xfrm>
            <a:off x="2426606" y="3071176"/>
            <a:ext cx="112268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sm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APQ firmato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4B6C86D-1B38-48F2-8679-C7B04DE8A33E}"/>
              </a:ext>
            </a:extLst>
          </p:cNvPr>
          <p:cNvSpPr txBox="1"/>
          <p:nvPr/>
        </p:nvSpPr>
        <p:spPr>
          <a:xfrm>
            <a:off x="5703812" y="3746892"/>
            <a:ext cx="110574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small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APQ firmato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3D3590C-D478-463B-8EBE-4DBDCB46C647}"/>
              </a:ext>
            </a:extLst>
          </p:cNvPr>
          <p:cNvSpPr txBox="1"/>
          <p:nvPr/>
        </p:nvSpPr>
        <p:spPr>
          <a:xfrm>
            <a:off x="5968964" y="1073808"/>
            <a:ext cx="112268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small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APQ firmato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26DA304-D3D5-4E2D-BF04-F86F65C9F037}"/>
              </a:ext>
            </a:extLst>
          </p:cNvPr>
          <p:cNvSpPr/>
          <p:nvPr/>
        </p:nvSpPr>
        <p:spPr>
          <a:xfrm>
            <a:off x="7474448" y="4232657"/>
            <a:ext cx="132764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small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APQ firmato</a:t>
            </a:r>
          </a:p>
        </p:txBody>
      </p:sp>
      <p:sp>
        <p:nvSpPr>
          <p:cNvPr id="35" name="Rettangolo con angoli diagonali arrotondati 1">
            <a:extLst>
              <a:ext uri="{FF2B5EF4-FFF2-40B4-BE49-F238E27FC236}">
                <a16:creationId xmlns:a16="http://schemas.microsoft.com/office/drawing/2014/main" id="{6AEEBB51-B10A-3585-96EF-A4E2A3A36532}"/>
              </a:ext>
            </a:extLst>
          </p:cNvPr>
          <p:cNvSpPr/>
          <p:nvPr/>
        </p:nvSpPr>
        <p:spPr>
          <a:xfrm>
            <a:off x="6158163" y="2452751"/>
            <a:ext cx="324852" cy="369332"/>
          </a:xfrm>
          <a:prstGeom prst="round2Diag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ttangolo con angoli diagonali arrotondati 1">
            <a:extLst>
              <a:ext uri="{FF2B5EF4-FFF2-40B4-BE49-F238E27FC236}">
                <a16:creationId xmlns:a16="http://schemas.microsoft.com/office/drawing/2014/main" id="{232909A0-6D75-EEA2-B1AC-CF52865D62E7}"/>
              </a:ext>
            </a:extLst>
          </p:cNvPr>
          <p:cNvSpPr/>
          <p:nvPr/>
        </p:nvSpPr>
        <p:spPr>
          <a:xfrm>
            <a:off x="3784419" y="3601912"/>
            <a:ext cx="324852" cy="369332"/>
          </a:xfrm>
          <a:prstGeom prst="round2DiagRect">
            <a:avLst/>
          </a:prstGeom>
          <a:solidFill>
            <a:srgbClr val="E36FBC"/>
          </a:solidFill>
          <a:ln w="28575">
            <a:solidFill>
              <a:srgbClr val="E36FB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C7E778FC-A3B0-9DE5-24A2-503D9B9F794B}"/>
              </a:ext>
            </a:extLst>
          </p:cNvPr>
          <p:cNvCxnSpPr>
            <a:cxnSpLocks/>
          </p:cNvCxnSpPr>
          <p:nvPr/>
        </p:nvCxnSpPr>
        <p:spPr>
          <a:xfrm>
            <a:off x="7196882" y="2968274"/>
            <a:ext cx="237002" cy="13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FB7FD27E-279D-61AA-5C16-7D7DD482675E}"/>
              </a:ext>
            </a:extLst>
          </p:cNvPr>
          <p:cNvCxnSpPr>
            <a:cxnSpLocks/>
          </p:cNvCxnSpPr>
          <p:nvPr/>
        </p:nvCxnSpPr>
        <p:spPr>
          <a:xfrm>
            <a:off x="5414304" y="2536773"/>
            <a:ext cx="237002" cy="13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A211A8BB-6E28-0AD4-DA36-0E073C443B52}"/>
              </a:ext>
            </a:extLst>
          </p:cNvPr>
          <p:cNvCxnSpPr>
            <a:cxnSpLocks/>
          </p:cNvCxnSpPr>
          <p:nvPr/>
        </p:nvCxnSpPr>
        <p:spPr>
          <a:xfrm>
            <a:off x="3946845" y="4101483"/>
            <a:ext cx="10491" cy="24422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E3A6E2D0-6297-F4BC-4B2A-03DBF6618877}"/>
              </a:ext>
            </a:extLst>
          </p:cNvPr>
          <p:cNvCxnSpPr>
            <a:cxnSpLocks/>
          </p:cNvCxnSpPr>
          <p:nvPr/>
        </p:nvCxnSpPr>
        <p:spPr>
          <a:xfrm flipH="1" flipV="1">
            <a:off x="2048899" y="4327995"/>
            <a:ext cx="1917315" cy="1085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0FD31F9F-E235-A740-4941-642B4F73AADB}"/>
              </a:ext>
            </a:extLst>
          </p:cNvPr>
          <p:cNvCxnSpPr>
            <a:cxnSpLocks/>
          </p:cNvCxnSpPr>
          <p:nvPr/>
        </p:nvCxnSpPr>
        <p:spPr>
          <a:xfrm flipH="1">
            <a:off x="2048899" y="4339609"/>
            <a:ext cx="15902" cy="80488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4073950B-972A-0E6E-9AC7-7E8BA243B0D5}"/>
              </a:ext>
            </a:extLst>
          </p:cNvPr>
          <p:cNvSpPr/>
          <p:nvPr/>
        </p:nvSpPr>
        <p:spPr>
          <a:xfrm>
            <a:off x="74862" y="5223399"/>
            <a:ext cx="409182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small" spc="0" normalizeH="0" baseline="0" noProof="0" dirty="0">
                <a:ln>
                  <a:noFill/>
                </a:ln>
                <a:solidFill>
                  <a:srgbClr val="E36FBC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Area Interna Imperiese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68F48E7E-E8AE-3934-EFBB-173F37598D7C}"/>
              </a:ext>
            </a:extLst>
          </p:cNvPr>
          <p:cNvSpPr txBox="1"/>
          <p:nvPr/>
        </p:nvSpPr>
        <p:spPr>
          <a:xfrm>
            <a:off x="-72037" y="5468685"/>
            <a:ext cx="448463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Comuni compresi nell’Area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[19]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altLang="it-IT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Airole, Apricale, </a:t>
            </a:r>
            <a:r>
              <a:rPr lang="it-IT" altLang="it-IT" sz="12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Badalucco</a:t>
            </a:r>
            <a:r>
              <a:rPr lang="it-IT" altLang="it-IT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, </a:t>
            </a:r>
            <a:r>
              <a:rPr lang="it-IT" altLang="it-IT" sz="12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Bajardo</a:t>
            </a:r>
            <a:r>
              <a:rPr lang="it-IT" altLang="it-IT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, Castel Vittorio, Ceriana, </a:t>
            </a:r>
            <a:r>
              <a:rPr lang="it-IT" altLang="it-IT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Dolceacqua</a:t>
            </a:r>
            <a:r>
              <a:rPr lang="it-IT" altLang="it-IT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, Isolabona, Molini di Triora, Montalto Carpasio, </a:t>
            </a:r>
            <a:r>
              <a:rPr lang="it-IT" altLang="it-IT" sz="12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Olivetta San Michele</a:t>
            </a:r>
            <a:r>
              <a:rPr lang="it-IT" altLang="it-IT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, Perinaldo, Pigna, Rocchetta Nervina, San Biagio della Cima, Seborga, </a:t>
            </a:r>
            <a:r>
              <a:rPr lang="it-IT" altLang="it-IT" sz="12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Soldano</a:t>
            </a:r>
            <a:r>
              <a:rPr lang="it-IT" altLang="it-IT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, Triora, Vallebona</a:t>
            </a: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E2E207DE-765C-A14A-0F7E-3EC95A33311D}"/>
              </a:ext>
            </a:extLst>
          </p:cNvPr>
          <p:cNvCxnSpPr>
            <a:cxnSpLocks/>
          </p:cNvCxnSpPr>
          <p:nvPr/>
        </p:nvCxnSpPr>
        <p:spPr>
          <a:xfrm>
            <a:off x="10090205" y="4528379"/>
            <a:ext cx="0" cy="69502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FCF28C06-47E1-3D8D-026A-7F186BB21E0F}"/>
              </a:ext>
            </a:extLst>
          </p:cNvPr>
          <p:cNvCxnSpPr>
            <a:cxnSpLocks/>
          </p:cNvCxnSpPr>
          <p:nvPr/>
        </p:nvCxnSpPr>
        <p:spPr>
          <a:xfrm>
            <a:off x="6528870" y="2554030"/>
            <a:ext cx="1487399" cy="354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91F4EADC-B57C-D005-1660-668A8A44C747}"/>
              </a:ext>
            </a:extLst>
          </p:cNvPr>
          <p:cNvCxnSpPr>
            <a:cxnSpLocks/>
          </p:cNvCxnSpPr>
          <p:nvPr/>
        </p:nvCxnSpPr>
        <p:spPr>
          <a:xfrm flipH="1">
            <a:off x="8014666" y="2560505"/>
            <a:ext cx="3542" cy="40316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0A19267D-3AA6-933A-16D2-D95D102B585C}"/>
              </a:ext>
            </a:extLst>
          </p:cNvPr>
          <p:cNvCxnSpPr>
            <a:cxnSpLocks/>
          </p:cNvCxnSpPr>
          <p:nvPr/>
        </p:nvCxnSpPr>
        <p:spPr>
          <a:xfrm>
            <a:off x="8016269" y="2952551"/>
            <a:ext cx="60855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tangolo 76">
            <a:extLst>
              <a:ext uri="{FF2B5EF4-FFF2-40B4-BE49-F238E27FC236}">
                <a16:creationId xmlns:a16="http://schemas.microsoft.com/office/drawing/2014/main" id="{2576DE8A-F23F-FC03-7B92-01019242797D}"/>
              </a:ext>
            </a:extLst>
          </p:cNvPr>
          <p:cNvSpPr/>
          <p:nvPr/>
        </p:nvSpPr>
        <p:spPr>
          <a:xfrm>
            <a:off x="8246018" y="2806357"/>
            <a:ext cx="344083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1300" cap="small">
                <a:solidFill>
                  <a:srgbClr val="C00000"/>
                </a:solidFill>
                <a:latin typeface="Arial Rounded MT Bold" panose="020F0704030504030204" pitchFamily="34" charset="0"/>
              </a:rPr>
              <a:t>Area Interna Fontanabuona</a:t>
            </a:r>
            <a:endParaRPr lang="it-IT" sz="1300" cap="small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FD7D22FF-4F9C-C84A-9CE2-4577CB4DCCEA}"/>
              </a:ext>
            </a:extLst>
          </p:cNvPr>
          <p:cNvSpPr txBox="1"/>
          <p:nvPr/>
        </p:nvSpPr>
        <p:spPr>
          <a:xfrm>
            <a:off x="7706966" y="3039753"/>
            <a:ext cx="448463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Comuni compresi nell’Area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[11]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altLang="it-IT" sz="12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Avegno</a:t>
            </a:r>
            <a:r>
              <a:rPr lang="it-IT" altLang="it-IT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, </a:t>
            </a:r>
            <a:r>
              <a:rPr lang="it-IT" altLang="it-IT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Cicagna</a:t>
            </a:r>
            <a:r>
              <a:rPr lang="it-IT" altLang="it-IT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, Coreglia Ligure, Favale di Malvaro, </a:t>
            </a:r>
            <a:r>
              <a:rPr lang="it-IT" altLang="it-IT" sz="12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Lorsica</a:t>
            </a:r>
            <a:r>
              <a:rPr lang="it-IT" altLang="it-IT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, </a:t>
            </a:r>
            <a:r>
              <a:rPr lang="it-IT" altLang="it-IT" sz="12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Moconesi</a:t>
            </a:r>
            <a:r>
              <a:rPr lang="it-IT" altLang="it-IT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, Neirone, Orero, </a:t>
            </a:r>
            <a:r>
              <a:rPr lang="it-IT" altLang="it-IT" sz="12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San Colombano Certenoli</a:t>
            </a:r>
            <a:r>
              <a:rPr lang="it-IT" altLang="it-IT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, Tribogna, Uscio</a:t>
            </a: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51F0B19-0DF0-6A84-78DA-60AF7BB26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526" y="123328"/>
            <a:ext cx="1209655" cy="789333"/>
          </a:xfrm>
          <a:prstGeom prst="rect">
            <a:avLst/>
          </a:prstGeom>
          <a:noFill/>
        </p:spPr>
      </p:pic>
      <p:pic>
        <p:nvPicPr>
          <p:cNvPr id="9" name="Immagine 8" descr="Immagine che contiene linea, Rettangolo, diagramma, design&#10;&#10;Descrizione generata automaticamente">
            <a:extLst>
              <a:ext uri="{FF2B5EF4-FFF2-40B4-BE49-F238E27FC236}">
                <a16:creationId xmlns:a16="http://schemas.microsoft.com/office/drawing/2014/main" id="{007B299E-EC27-6F7E-834D-C37C2C49F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11" y="159202"/>
            <a:ext cx="301468" cy="301468"/>
          </a:xfrm>
          <a:prstGeom prst="rect">
            <a:avLst/>
          </a:prstGeom>
        </p:spPr>
      </p:pic>
      <p:pic>
        <p:nvPicPr>
          <p:cNvPr id="25" name="Immagine 24" descr="Immagine che contiene design, Carattere, Elementi grafici, poster&#10;&#10;Descrizione generata automaticamente">
            <a:extLst>
              <a:ext uri="{FF2B5EF4-FFF2-40B4-BE49-F238E27FC236}">
                <a16:creationId xmlns:a16="http://schemas.microsoft.com/office/drawing/2014/main" id="{2EB5A83B-CCAE-4F14-9C05-C7ECC7D05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94" y="5886247"/>
            <a:ext cx="410415" cy="81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2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8" grpId="0"/>
      <p:bldP spid="19" grpId="0" animBg="1"/>
      <p:bldP spid="21" grpId="0"/>
      <p:bldP spid="23" grpId="0" animBg="1"/>
      <p:bldP spid="30" grpId="0"/>
      <p:bldP spid="33" grpId="0"/>
      <p:bldP spid="41" grpId="0" animBg="1"/>
      <p:bldP spid="64" grpId="0"/>
      <p:bldP spid="65" grpId="0"/>
      <p:bldP spid="35" grpId="0" animBg="1"/>
      <p:bldP spid="36" grpId="0" animBg="1"/>
      <p:bldP spid="60" grpId="0"/>
      <p:bldP spid="61" grpId="0"/>
      <p:bldP spid="77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E49AB-833D-4829-86A3-DDCDE6ABB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054" y="123178"/>
            <a:ext cx="10626525" cy="878306"/>
          </a:xfrm>
        </p:spPr>
        <p:txBody>
          <a:bodyPr>
            <a:normAutofit fontScale="90000"/>
          </a:bodyPr>
          <a:lstStyle/>
          <a:p>
            <a:pPr algn="r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I parchi nelle Aree Interne in Liguria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710F6C-2822-2DA6-F884-811A5C575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8459" y="1459235"/>
            <a:ext cx="8541834" cy="417268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B050"/>
                </a:solidFill>
              </a:rPr>
              <a:t>I parchi naturali sono presenti in quasi tutte le aree interne liguri, </a:t>
            </a:r>
            <a:r>
              <a:rPr lang="it-IT" b="1" dirty="0">
                <a:solidFill>
                  <a:srgbClr val="00B050"/>
                </a:solidFill>
              </a:rPr>
              <a:t>l’unica eccezione è la Fontanabuona </a:t>
            </a:r>
            <a:r>
              <a:rPr lang="it-IT" dirty="0">
                <a:solidFill>
                  <a:srgbClr val="00B050"/>
                </a:solidFill>
              </a:rPr>
              <a:t>che non appartiene a nessun parco regionale.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B050"/>
                </a:solidFill>
              </a:rPr>
              <a:t>Le altre sono così distribuite: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B050"/>
                </a:solidFill>
              </a:rPr>
              <a:t>ANTOLA TIGULLIO </a:t>
            </a:r>
            <a:r>
              <a:rPr lang="it-IT" dirty="0">
                <a:solidFill>
                  <a:srgbClr val="00B050"/>
                </a:solidFill>
              </a:rPr>
              <a:t>raccoglie al suo interno il territorio di </a:t>
            </a:r>
            <a:r>
              <a:rPr lang="it-IT" b="1" dirty="0">
                <a:solidFill>
                  <a:srgbClr val="00B050"/>
                </a:solidFill>
              </a:rPr>
              <a:t>due parchi</a:t>
            </a:r>
            <a:r>
              <a:rPr lang="it-IT" dirty="0">
                <a:solidFill>
                  <a:srgbClr val="00B050"/>
                </a:solidFill>
              </a:rPr>
              <a:t>: il </a:t>
            </a:r>
            <a:r>
              <a:rPr lang="it-IT" b="1" dirty="0">
                <a:solidFill>
                  <a:srgbClr val="00B050"/>
                </a:solidFill>
              </a:rPr>
              <a:t>Parco regionale dell’Aveto</a:t>
            </a:r>
            <a:r>
              <a:rPr lang="it-IT" dirty="0">
                <a:solidFill>
                  <a:srgbClr val="00B050"/>
                </a:solidFill>
              </a:rPr>
              <a:t> per intero e il </a:t>
            </a:r>
            <a:r>
              <a:rPr lang="it-IT" b="1" dirty="0">
                <a:solidFill>
                  <a:srgbClr val="00B050"/>
                </a:solidFill>
              </a:rPr>
              <a:t>Parco regionale dell’Antola </a:t>
            </a:r>
            <a:r>
              <a:rPr lang="it-IT" dirty="0">
                <a:solidFill>
                  <a:srgbClr val="00B050"/>
                </a:solidFill>
              </a:rPr>
              <a:t>per la porzione inserita nella Val Trebbia.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B050"/>
                </a:solidFill>
              </a:rPr>
              <a:t>BEIGUASOL</a:t>
            </a:r>
            <a:r>
              <a:rPr lang="it-IT" dirty="0">
                <a:solidFill>
                  <a:srgbClr val="00B050"/>
                </a:solidFill>
              </a:rPr>
              <a:t> è inserita nel territorio del </a:t>
            </a:r>
            <a:r>
              <a:rPr lang="it-IT" b="1" dirty="0">
                <a:solidFill>
                  <a:srgbClr val="00B050"/>
                </a:solidFill>
              </a:rPr>
              <a:t>Parco regionale del Beigua.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B050"/>
                </a:solidFill>
              </a:rPr>
              <a:t>VARA </a:t>
            </a:r>
            <a:r>
              <a:rPr lang="it-IT" dirty="0">
                <a:solidFill>
                  <a:srgbClr val="00B050"/>
                </a:solidFill>
              </a:rPr>
              <a:t>si trova nel </a:t>
            </a:r>
            <a:r>
              <a:rPr lang="it-IT" b="1" dirty="0">
                <a:solidFill>
                  <a:srgbClr val="00B050"/>
                </a:solidFill>
              </a:rPr>
              <a:t>Parco regionale Montemarcello Magra.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B050"/>
                </a:solidFill>
              </a:rPr>
              <a:t>ARROSCIA ed IMPERIESE </a:t>
            </a:r>
            <a:r>
              <a:rPr lang="it-IT" dirty="0">
                <a:solidFill>
                  <a:srgbClr val="00B050"/>
                </a:solidFill>
              </a:rPr>
              <a:t>sono entrambe comprese nel </a:t>
            </a:r>
            <a:r>
              <a:rPr lang="it-IT" b="1" dirty="0">
                <a:solidFill>
                  <a:srgbClr val="00B050"/>
                </a:solidFill>
              </a:rPr>
              <a:t>Parco regionale delle Alpi liguri.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it-IT" b="1" dirty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50A5F83-C606-E820-961F-C03E4DAB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8884"/>
            <a:ext cx="2987027" cy="1949116"/>
          </a:xfrm>
          <a:prstGeom prst="rect">
            <a:avLst/>
          </a:prstGeom>
          <a:noFill/>
        </p:spPr>
      </p:pic>
      <p:pic>
        <p:nvPicPr>
          <p:cNvPr id="15" name="Immagine 14" descr="Immagine che contiene design, Carattere, Elementi grafici, poster&#10;&#10;Descrizione generata automaticamente">
            <a:extLst>
              <a:ext uri="{FF2B5EF4-FFF2-40B4-BE49-F238E27FC236}">
                <a16:creationId xmlns:a16="http://schemas.microsoft.com/office/drawing/2014/main" id="{F55F9E69-EF95-AAD2-D87D-9B3FF621B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95" y="5494936"/>
            <a:ext cx="621632" cy="1239886"/>
          </a:xfrm>
          <a:prstGeom prst="rect">
            <a:avLst/>
          </a:prstGeom>
        </p:spPr>
      </p:pic>
      <p:pic>
        <p:nvPicPr>
          <p:cNvPr id="17" name="Immagine 16" descr="Immagine che contiene linea, Rettangolo, diagramma, design&#10;&#10;Descrizione generata automaticamente">
            <a:extLst>
              <a:ext uri="{FF2B5EF4-FFF2-40B4-BE49-F238E27FC236}">
                <a16:creationId xmlns:a16="http://schemas.microsoft.com/office/drawing/2014/main" id="{00EC2BF5-6679-DDF4-7EB5-D28C0F173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18" y="4907756"/>
            <a:ext cx="724161" cy="7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4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E49AB-833D-4829-86A3-DDCDE6ABB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084" y="123178"/>
            <a:ext cx="11730496" cy="878306"/>
          </a:xfrm>
        </p:spPr>
        <p:txBody>
          <a:bodyPr>
            <a:normAutofit/>
          </a:bodyPr>
          <a:lstStyle/>
          <a:p>
            <a:pPr algn="r"/>
            <a:r>
              <a:rPr lang="it-IT" sz="4800" b="1" dirty="0">
                <a:solidFill>
                  <a:schemeClr val="accent6">
                    <a:lumMod val="75000"/>
                  </a:schemeClr>
                </a:solidFill>
              </a:rPr>
              <a:t>Parchi e Strategie Aree Interne quali relazioni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710F6C-2822-2DA6-F884-811A5C575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7767" y="1322254"/>
            <a:ext cx="8631044" cy="417268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B050"/>
                </a:solidFill>
              </a:rPr>
              <a:t>Le interrelazioni tra la comunità del Parco e la comunità dell’Area Interna sono legate, inizialmente,  alla comune attenzione allo </a:t>
            </a:r>
            <a:r>
              <a:rPr lang="it-IT" b="1" dirty="0">
                <a:solidFill>
                  <a:srgbClr val="00B050"/>
                </a:solidFill>
              </a:rPr>
              <a:t>SVILUPPO del TERRITORIO, </a:t>
            </a:r>
            <a:r>
              <a:rPr lang="it-IT" dirty="0">
                <a:solidFill>
                  <a:srgbClr val="00B050"/>
                </a:solidFill>
              </a:rPr>
              <a:t>alla lotta</a:t>
            </a:r>
            <a:r>
              <a:rPr lang="it-IT" b="1" dirty="0">
                <a:solidFill>
                  <a:srgbClr val="00B050"/>
                </a:solidFill>
              </a:rPr>
              <a:t> all’ABBANDONO </a:t>
            </a:r>
            <a:r>
              <a:rPr lang="it-IT" dirty="0">
                <a:solidFill>
                  <a:srgbClr val="00B050"/>
                </a:solidFill>
              </a:rPr>
              <a:t>e allo </a:t>
            </a:r>
            <a:r>
              <a:rPr lang="it-IT" b="1" dirty="0">
                <a:solidFill>
                  <a:srgbClr val="00B050"/>
                </a:solidFill>
              </a:rPr>
              <a:t>SPOPOLAMENTO.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it-IT" b="1" dirty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B050"/>
                </a:solidFill>
              </a:rPr>
              <a:t>Il Piano del Parco è un elemento imprescindibile da cui partire per leggere la comunità. </a:t>
            </a:r>
            <a:r>
              <a:rPr lang="it-IT" dirty="0">
                <a:solidFill>
                  <a:srgbClr val="00B050"/>
                </a:solidFill>
              </a:rPr>
              <a:t>Infatti, il Piano spesso indica alcune vie maestre rispetto allo sviluppo sostenibile del turismo, delle filiere agroalimentari e dell’economia del bosco.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dirty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B050"/>
                </a:solidFill>
              </a:rPr>
              <a:t>La </a:t>
            </a:r>
            <a:r>
              <a:rPr lang="it-IT" b="1" dirty="0">
                <a:solidFill>
                  <a:srgbClr val="00B050"/>
                </a:solidFill>
              </a:rPr>
              <a:t>Strategia Aree Interne</a:t>
            </a:r>
            <a:r>
              <a:rPr lang="it-IT" dirty="0">
                <a:solidFill>
                  <a:srgbClr val="00B050"/>
                </a:solidFill>
              </a:rPr>
              <a:t> prevede tra i </a:t>
            </a:r>
            <a:r>
              <a:rPr lang="it-IT" b="1" dirty="0">
                <a:solidFill>
                  <a:srgbClr val="00B050"/>
                </a:solidFill>
              </a:rPr>
              <a:t>suoi «pilastri» </a:t>
            </a:r>
            <a:r>
              <a:rPr lang="it-IT" dirty="0">
                <a:solidFill>
                  <a:srgbClr val="00B050"/>
                </a:solidFill>
              </a:rPr>
              <a:t>una serie di azioni dedicata, appunto, alla </a:t>
            </a:r>
            <a:r>
              <a:rPr lang="it-IT" b="1" dirty="0">
                <a:solidFill>
                  <a:srgbClr val="00B050"/>
                </a:solidFill>
              </a:rPr>
              <a:t>rivitalizzazione dell’ economia locale.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50A5F83-C606-E820-961F-C03E4DAB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8884"/>
            <a:ext cx="2987027" cy="1949116"/>
          </a:xfrm>
          <a:prstGeom prst="rect">
            <a:avLst/>
          </a:prstGeom>
          <a:noFill/>
        </p:spPr>
      </p:pic>
      <p:pic>
        <p:nvPicPr>
          <p:cNvPr id="15" name="Immagine 14" descr="Immagine che contiene design, Carattere, Elementi grafici, poster&#10;&#10;Descrizione generata automaticamente">
            <a:extLst>
              <a:ext uri="{FF2B5EF4-FFF2-40B4-BE49-F238E27FC236}">
                <a16:creationId xmlns:a16="http://schemas.microsoft.com/office/drawing/2014/main" id="{F55F9E69-EF95-AAD2-D87D-9B3FF621B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95" y="5494936"/>
            <a:ext cx="621632" cy="1239886"/>
          </a:xfrm>
          <a:prstGeom prst="rect">
            <a:avLst/>
          </a:prstGeom>
        </p:spPr>
      </p:pic>
      <p:pic>
        <p:nvPicPr>
          <p:cNvPr id="17" name="Immagine 16" descr="Immagine che contiene linea, Rettangolo, diagramma, design&#10;&#10;Descrizione generata automaticamente">
            <a:extLst>
              <a:ext uri="{FF2B5EF4-FFF2-40B4-BE49-F238E27FC236}">
                <a16:creationId xmlns:a16="http://schemas.microsoft.com/office/drawing/2014/main" id="{00EC2BF5-6679-DDF4-7EB5-D28C0F173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18" y="4907756"/>
            <a:ext cx="724161" cy="7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9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E49AB-833D-4829-86A3-DDCDE6ABB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084" y="123178"/>
            <a:ext cx="11730496" cy="878306"/>
          </a:xfrm>
        </p:spPr>
        <p:txBody>
          <a:bodyPr>
            <a:normAutofit/>
          </a:bodyPr>
          <a:lstStyle/>
          <a:p>
            <a:pPr algn="r"/>
            <a:r>
              <a:rPr lang="it-IT" sz="4800" b="1" dirty="0">
                <a:solidFill>
                  <a:schemeClr val="accent6">
                    <a:lumMod val="75000"/>
                  </a:schemeClr>
                </a:solidFill>
              </a:rPr>
              <a:t>Parchi e Strategie Aree Interne quali relazioni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710F6C-2822-2DA6-F884-811A5C575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582" y="1710760"/>
            <a:ext cx="8631044" cy="417268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B050"/>
                </a:solidFill>
              </a:rPr>
              <a:t>La </a:t>
            </a:r>
            <a:r>
              <a:rPr lang="it-IT" b="1" dirty="0">
                <a:solidFill>
                  <a:srgbClr val="00B050"/>
                </a:solidFill>
              </a:rPr>
              <a:t>Strategia Aree Interne</a:t>
            </a:r>
            <a:r>
              <a:rPr lang="it-IT" dirty="0">
                <a:solidFill>
                  <a:srgbClr val="00B050"/>
                </a:solidFill>
              </a:rPr>
              <a:t> integra il concetto di sviluppo con una serie di azioni sui </a:t>
            </a:r>
            <a:r>
              <a:rPr lang="it-IT" b="1" dirty="0">
                <a:solidFill>
                  <a:srgbClr val="00B050"/>
                </a:solidFill>
              </a:rPr>
              <a:t>TRE ASSI PORTANTI </a:t>
            </a:r>
            <a:r>
              <a:rPr lang="it-IT" dirty="0">
                <a:solidFill>
                  <a:srgbClr val="00B050"/>
                </a:solidFill>
              </a:rPr>
              <a:t>che la caratterizzano e che rappresentano la </a:t>
            </a:r>
            <a:r>
              <a:rPr lang="it-IT" i="1" dirty="0" err="1">
                <a:solidFill>
                  <a:srgbClr val="00B050"/>
                </a:solidFill>
              </a:rPr>
              <a:t>condizio</a:t>
            </a:r>
            <a:r>
              <a:rPr lang="it-IT" i="1" dirty="0">
                <a:solidFill>
                  <a:srgbClr val="00B050"/>
                </a:solidFill>
              </a:rPr>
              <a:t> sine qua non  </a:t>
            </a:r>
            <a:r>
              <a:rPr lang="it-IT" dirty="0">
                <a:solidFill>
                  <a:srgbClr val="00B050"/>
                </a:solidFill>
              </a:rPr>
              <a:t>per la sopravvivenza di un territorio: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it-IT" b="1" dirty="0">
                <a:solidFill>
                  <a:srgbClr val="00B050"/>
                </a:solidFill>
              </a:rPr>
              <a:t>La scuola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it-IT" b="1" dirty="0">
                <a:solidFill>
                  <a:srgbClr val="00B050"/>
                </a:solidFill>
              </a:rPr>
              <a:t>La sanità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it-IT" b="1" dirty="0">
                <a:solidFill>
                  <a:srgbClr val="00B050"/>
                </a:solidFill>
              </a:rPr>
              <a:t>La mobilità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B050"/>
                </a:solidFill>
              </a:rPr>
              <a:t> Su questi tre temi chiave vengono investite le maggiori risorse e dovrebbero rappresentare </a:t>
            </a:r>
            <a:r>
              <a:rPr lang="it-IT" b="1" dirty="0">
                <a:solidFill>
                  <a:srgbClr val="00B050"/>
                </a:solidFill>
              </a:rPr>
              <a:t>la CHIAVE DI VOLTA </a:t>
            </a:r>
            <a:r>
              <a:rPr lang="it-IT" dirty="0">
                <a:solidFill>
                  <a:srgbClr val="00B050"/>
                </a:solidFill>
              </a:rPr>
              <a:t>per innestare </a:t>
            </a:r>
            <a:r>
              <a:rPr lang="it-IT" b="1" dirty="0">
                <a:solidFill>
                  <a:srgbClr val="00B050"/>
                </a:solidFill>
              </a:rPr>
              <a:t>inversioni di tendenza.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50A5F83-C606-E820-961F-C03E4DAB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8884"/>
            <a:ext cx="2987027" cy="1949116"/>
          </a:xfrm>
          <a:prstGeom prst="rect">
            <a:avLst/>
          </a:prstGeom>
          <a:noFill/>
        </p:spPr>
      </p:pic>
      <p:pic>
        <p:nvPicPr>
          <p:cNvPr id="15" name="Immagine 14" descr="Immagine che contiene design, Carattere, Elementi grafici, poster&#10;&#10;Descrizione generata automaticamente">
            <a:extLst>
              <a:ext uri="{FF2B5EF4-FFF2-40B4-BE49-F238E27FC236}">
                <a16:creationId xmlns:a16="http://schemas.microsoft.com/office/drawing/2014/main" id="{F55F9E69-EF95-AAD2-D87D-9B3FF621B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95" y="5494936"/>
            <a:ext cx="621632" cy="1239886"/>
          </a:xfrm>
          <a:prstGeom prst="rect">
            <a:avLst/>
          </a:prstGeom>
        </p:spPr>
      </p:pic>
      <p:pic>
        <p:nvPicPr>
          <p:cNvPr id="17" name="Immagine 16" descr="Immagine che contiene linea, Rettangolo, diagramma, design&#10;&#10;Descrizione generata automaticamente">
            <a:extLst>
              <a:ext uri="{FF2B5EF4-FFF2-40B4-BE49-F238E27FC236}">
                <a16:creationId xmlns:a16="http://schemas.microsoft.com/office/drawing/2014/main" id="{00EC2BF5-6679-DDF4-7EB5-D28C0F173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18" y="4907756"/>
            <a:ext cx="724161" cy="7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4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E49AB-833D-4829-86A3-DDCDE6ABB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084" y="123178"/>
            <a:ext cx="11730496" cy="878306"/>
          </a:xfrm>
        </p:spPr>
        <p:txBody>
          <a:bodyPr>
            <a:normAutofit/>
          </a:bodyPr>
          <a:lstStyle/>
          <a:p>
            <a:pPr algn="r"/>
            <a:r>
              <a:rPr lang="it-IT" sz="4800" b="1" dirty="0">
                <a:solidFill>
                  <a:schemeClr val="accent6">
                    <a:lumMod val="75000"/>
                  </a:schemeClr>
                </a:solidFill>
              </a:rPr>
              <a:t>Parchi e Strategie Aree Interne quali relazioni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710F6C-2822-2DA6-F884-811A5C575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869" y="1710760"/>
            <a:ext cx="7861283" cy="417268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B050"/>
                </a:solidFill>
              </a:rPr>
              <a:t>             I soggetti che facilitano la coerenza e l’interrelazione tra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dirty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B050"/>
                </a:solidFill>
              </a:rPr>
              <a:t>       PARCHI </a:t>
            </a:r>
            <a:r>
              <a:rPr lang="it-IT" dirty="0">
                <a:solidFill>
                  <a:srgbClr val="00B050"/>
                </a:solidFill>
              </a:rPr>
              <a:t>					</a:t>
            </a:r>
            <a:r>
              <a:rPr lang="it-IT" b="1" dirty="0">
                <a:solidFill>
                  <a:srgbClr val="00B050"/>
                </a:solidFill>
              </a:rPr>
              <a:t>AREE INTERNE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B050"/>
                </a:solidFill>
              </a:rPr>
              <a:t>				sono i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B050"/>
                </a:solidFill>
              </a:rPr>
              <a:t>		                              </a:t>
            </a:r>
            <a:r>
              <a:rPr lang="it-IT" b="1" dirty="0">
                <a:solidFill>
                  <a:srgbClr val="00B050"/>
                </a:solidFill>
              </a:rPr>
              <a:t>SINDACI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dirty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B050"/>
                </a:solidFill>
              </a:rPr>
              <a:t>                                                        che diventano il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B050"/>
                </a:solidFill>
              </a:rPr>
              <a:t>			  </a:t>
            </a:r>
            <a:r>
              <a:rPr lang="it-IT" b="1" dirty="0">
                <a:solidFill>
                  <a:srgbClr val="00B050"/>
                </a:solidFill>
              </a:rPr>
              <a:t>PUNTO DI RACCORDO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B050"/>
                </a:solidFill>
              </a:rPr>
              <a:t>			    delle politiche locali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           ANCI LIGURIA </a:t>
            </a:r>
            <a:r>
              <a:rPr lang="it-IT" b="1" dirty="0">
                <a:solidFill>
                  <a:srgbClr val="00B050"/>
                </a:solidFill>
              </a:rPr>
              <a:t>ha svolto il ruolo di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FACILITATORE</a:t>
            </a:r>
            <a:r>
              <a:rPr lang="it-IT" b="1" dirty="0">
                <a:solidFill>
                  <a:srgbClr val="00B050"/>
                </a:solidFill>
              </a:rPr>
              <a:t> e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COORDINATORE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B050"/>
                </a:solidFill>
              </a:rPr>
              <a:t>             della costruzioni delle RETI tra le diverse geometrie territoriali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50A5F83-C606-E820-961F-C03E4DAB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8884"/>
            <a:ext cx="2987027" cy="1949116"/>
          </a:xfrm>
          <a:prstGeom prst="rect">
            <a:avLst/>
          </a:prstGeom>
          <a:noFill/>
        </p:spPr>
      </p:pic>
      <p:pic>
        <p:nvPicPr>
          <p:cNvPr id="15" name="Immagine 14" descr="Immagine che contiene design, Carattere, Elementi grafici, poster&#10;&#10;Descrizione generata automaticamente">
            <a:extLst>
              <a:ext uri="{FF2B5EF4-FFF2-40B4-BE49-F238E27FC236}">
                <a16:creationId xmlns:a16="http://schemas.microsoft.com/office/drawing/2014/main" id="{F55F9E69-EF95-AAD2-D87D-9B3FF621B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95" y="5494936"/>
            <a:ext cx="621632" cy="1239886"/>
          </a:xfrm>
          <a:prstGeom prst="rect">
            <a:avLst/>
          </a:prstGeom>
        </p:spPr>
      </p:pic>
      <p:pic>
        <p:nvPicPr>
          <p:cNvPr id="17" name="Immagine 16" descr="Immagine che contiene linea, Rettangolo, diagramma, design&#10;&#10;Descrizione generata automaticamente">
            <a:extLst>
              <a:ext uri="{FF2B5EF4-FFF2-40B4-BE49-F238E27FC236}">
                <a16:creationId xmlns:a16="http://schemas.microsoft.com/office/drawing/2014/main" id="{00EC2BF5-6679-DDF4-7EB5-D28C0F173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18" y="4907756"/>
            <a:ext cx="724161" cy="724161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E964BF95-C786-3FA8-ED0E-4EB4DAA29370}"/>
              </a:ext>
            </a:extLst>
          </p:cNvPr>
          <p:cNvCxnSpPr>
            <a:cxnSpLocks/>
          </p:cNvCxnSpPr>
          <p:nvPr/>
        </p:nvCxnSpPr>
        <p:spPr>
          <a:xfrm flipH="1">
            <a:off x="8006574" y="2458392"/>
            <a:ext cx="1984918" cy="4962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5EA6425-85FF-4DE0-2962-962086BA8459}"/>
              </a:ext>
            </a:extLst>
          </p:cNvPr>
          <p:cNvCxnSpPr/>
          <p:nvPr/>
        </p:nvCxnSpPr>
        <p:spPr>
          <a:xfrm>
            <a:off x="4349475" y="2458392"/>
            <a:ext cx="2308303" cy="496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8CDEA9F4-C265-4B74-411C-232F91D692B4}"/>
              </a:ext>
            </a:extLst>
          </p:cNvPr>
          <p:cNvSpPr/>
          <p:nvPr/>
        </p:nvSpPr>
        <p:spPr>
          <a:xfrm>
            <a:off x="7047571" y="4259767"/>
            <a:ext cx="613317" cy="46826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5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E49AB-833D-4829-86A3-DDCDE6ABB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64" y="123178"/>
            <a:ext cx="11926964" cy="1136873"/>
          </a:xfrm>
        </p:spPr>
        <p:txBody>
          <a:bodyPr>
            <a:normAutofit fontScale="90000"/>
          </a:bodyPr>
          <a:lstStyle/>
          <a:p>
            <a:pPr algn="r"/>
            <a:r>
              <a:rPr lang="it-IT" sz="4800" b="1" dirty="0">
                <a:solidFill>
                  <a:schemeClr val="accent6">
                    <a:lumMod val="75000"/>
                  </a:schemeClr>
                </a:solidFill>
              </a:rPr>
              <a:t>Parchi e Strategie Aree Interne </a:t>
            </a:r>
            <a:br>
              <a:rPr lang="it-IT" sz="4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800" b="1" dirty="0">
                <a:solidFill>
                  <a:schemeClr val="accent6">
                    <a:lumMod val="75000"/>
                  </a:schemeClr>
                </a:solidFill>
              </a:rPr>
              <a:t>un esempio di buona pratica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710F6C-2822-2DA6-F884-811A5C575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869" y="1459235"/>
            <a:ext cx="7861283" cy="417268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B050"/>
                </a:solidFill>
              </a:rPr>
              <a:t>Area interna BEIGUASOL – PARCO REGIONALE del BEIGUA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b="1" dirty="0">
                <a:solidFill>
                  <a:srgbClr val="00B050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b="1" dirty="0">
                <a:solidFill>
                  <a:srgbClr val="00B050"/>
                </a:solidFill>
              </a:rPr>
              <a:t>Elementi di forza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0B050"/>
                </a:solidFill>
              </a:rPr>
              <a:t>Tutti i comuni dell’area interna erano nel Parco del Beigua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0B050"/>
                </a:solidFill>
              </a:rPr>
              <a:t>Il Parco del Beigua ha spesso coordinato progetti condivisi con i comuni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0B050"/>
                </a:solidFill>
              </a:rPr>
              <a:t>L’area interna ha fatto proprie alcune delle progettualità previste dal Piano del Parco, rafforzandole e integrandole nel percorso della Strategia promossa.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it-IT" sz="1800" dirty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b="1" dirty="0">
                <a:solidFill>
                  <a:srgbClr val="00B050"/>
                </a:solidFill>
              </a:rPr>
              <a:t>Le sfide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>
                <a:solidFill>
                  <a:srgbClr val="00B050"/>
                </a:solidFill>
              </a:rPr>
              <a:t>Rafforzare il rapporto tra Parco e Strategia, immaginando la Strategia come lo strumento di riequilibrio tra i comuni più ricchi del Parco (zona costiera) e quelli più fragili (zona rurale montana).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50A5F83-C606-E820-961F-C03E4DAB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8884"/>
            <a:ext cx="2987027" cy="1949116"/>
          </a:xfrm>
          <a:prstGeom prst="rect">
            <a:avLst/>
          </a:prstGeom>
          <a:noFill/>
        </p:spPr>
      </p:pic>
      <p:pic>
        <p:nvPicPr>
          <p:cNvPr id="15" name="Immagine 14" descr="Immagine che contiene design, Carattere, Elementi grafici, poster&#10;&#10;Descrizione generata automaticamente">
            <a:extLst>
              <a:ext uri="{FF2B5EF4-FFF2-40B4-BE49-F238E27FC236}">
                <a16:creationId xmlns:a16="http://schemas.microsoft.com/office/drawing/2014/main" id="{F55F9E69-EF95-AAD2-D87D-9B3FF621B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95" y="5494936"/>
            <a:ext cx="621632" cy="1239886"/>
          </a:xfrm>
          <a:prstGeom prst="rect">
            <a:avLst/>
          </a:prstGeom>
        </p:spPr>
      </p:pic>
      <p:pic>
        <p:nvPicPr>
          <p:cNvPr id="17" name="Immagine 16" descr="Immagine che contiene linea, Rettangolo, diagramma, design&#10;&#10;Descrizione generata automaticamente">
            <a:extLst>
              <a:ext uri="{FF2B5EF4-FFF2-40B4-BE49-F238E27FC236}">
                <a16:creationId xmlns:a16="http://schemas.microsoft.com/office/drawing/2014/main" id="{00EC2BF5-6679-DDF4-7EB5-D28C0F173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18" y="4907756"/>
            <a:ext cx="724161" cy="7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01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E49AB-833D-4829-86A3-DDCDE6ABB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64" y="123178"/>
            <a:ext cx="11926964" cy="1136873"/>
          </a:xfrm>
        </p:spPr>
        <p:txBody>
          <a:bodyPr>
            <a:normAutofit fontScale="90000"/>
          </a:bodyPr>
          <a:lstStyle/>
          <a:p>
            <a:pPr algn="r"/>
            <a:r>
              <a:rPr lang="it-IT" sz="4800" b="1" dirty="0">
                <a:solidFill>
                  <a:schemeClr val="accent6">
                    <a:lumMod val="75000"/>
                  </a:schemeClr>
                </a:solidFill>
              </a:rPr>
              <a:t>Parchi e Strategie Aree Interne </a:t>
            </a:r>
            <a:br>
              <a:rPr lang="it-IT" sz="4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800" b="1" dirty="0">
                <a:solidFill>
                  <a:schemeClr val="accent6">
                    <a:lumMod val="75000"/>
                  </a:schemeClr>
                </a:solidFill>
              </a:rPr>
              <a:t>un esempio di buona pratica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710F6C-2822-2DA6-F884-811A5C575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869" y="1459235"/>
            <a:ext cx="7861283" cy="417268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B050"/>
                </a:solidFill>
              </a:rPr>
              <a:t>Area interna BEIGUASOL – PARCO REGIONALE del BEIGUA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b="1" dirty="0">
                <a:solidFill>
                  <a:srgbClr val="00B050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b="1" dirty="0">
                <a:solidFill>
                  <a:srgbClr val="00B050"/>
                </a:solidFill>
              </a:rPr>
              <a:t>I progetti comuni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800" b="1" dirty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b="1" dirty="0">
                <a:solidFill>
                  <a:srgbClr val="00B050"/>
                </a:solidFill>
              </a:rPr>
              <a:t>La rete museale diffusa</a:t>
            </a:r>
            <a:r>
              <a:rPr lang="it-IT" sz="1800" dirty="0">
                <a:solidFill>
                  <a:srgbClr val="00B050"/>
                </a:solidFill>
              </a:rPr>
              <a:t>. Progetto incluso nel Piano del Parco, scheda progettuale inserita tra le azioni di sviluppo locale della Strategia, finanziamento mediante i bandi promossi dai Gruppi di Azione Locale (GAL) che insistono sul territorio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800" dirty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b="1" dirty="0">
                <a:solidFill>
                  <a:srgbClr val="00B050"/>
                </a:solidFill>
              </a:rPr>
              <a:t>Scheda Antincendio boschivo</a:t>
            </a:r>
            <a:r>
              <a:rPr lang="it-IT" sz="1800" dirty="0">
                <a:solidFill>
                  <a:srgbClr val="00B050"/>
                </a:solidFill>
              </a:rPr>
              <a:t>. La collaborazione perdura e ha portato al coordinamento da parte del Parco del Beigua della scheda aggiuntiva dedicata ad azioni per ridurre e mitigare gli effetti di rischio incendi.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50A5F83-C606-E820-961F-C03E4DAB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8884"/>
            <a:ext cx="2987027" cy="1949116"/>
          </a:xfrm>
          <a:prstGeom prst="rect">
            <a:avLst/>
          </a:prstGeom>
          <a:noFill/>
        </p:spPr>
      </p:pic>
      <p:pic>
        <p:nvPicPr>
          <p:cNvPr id="15" name="Immagine 14" descr="Immagine che contiene design, Carattere, Elementi grafici, poster&#10;&#10;Descrizione generata automaticamente">
            <a:extLst>
              <a:ext uri="{FF2B5EF4-FFF2-40B4-BE49-F238E27FC236}">
                <a16:creationId xmlns:a16="http://schemas.microsoft.com/office/drawing/2014/main" id="{F55F9E69-EF95-AAD2-D87D-9B3FF621B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95" y="5494936"/>
            <a:ext cx="621632" cy="1239886"/>
          </a:xfrm>
          <a:prstGeom prst="rect">
            <a:avLst/>
          </a:prstGeom>
        </p:spPr>
      </p:pic>
      <p:pic>
        <p:nvPicPr>
          <p:cNvPr id="17" name="Immagine 16" descr="Immagine che contiene linea, Rettangolo, diagramma, design&#10;&#10;Descrizione generata automaticamente">
            <a:extLst>
              <a:ext uri="{FF2B5EF4-FFF2-40B4-BE49-F238E27FC236}">
                <a16:creationId xmlns:a16="http://schemas.microsoft.com/office/drawing/2014/main" id="{00EC2BF5-6679-DDF4-7EB5-D28C0F173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18" y="4907756"/>
            <a:ext cx="724161" cy="7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537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936</Words>
  <Application>Microsoft Office PowerPoint</Application>
  <PresentationFormat>Widescreen</PresentationFormat>
  <Paragraphs>102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Candara</vt:lpstr>
      <vt:lpstr>Century Gothic</vt:lpstr>
      <vt:lpstr>Times New Roman</vt:lpstr>
      <vt:lpstr>Wingdings</vt:lpstr>
      <vt:lpstr>Tema di Office</vt:lpstr>
      <vt:lpstr>SINDACI E STRATEGIA NAZIONALE AREE INTERNE </vt:lpstr>
      <vt:lpstr>Le aree interne in Liguria </vt:lpstr>
      <vt:lpstr>Presentazione standard di PowerPoint</vt:lpstr>
      <vt:lpstr>I parchi nelle Aree Interne in Liguria </vt:lpstr>
      <vt:lpstr>Parchi e Strategie Aree Interne quali relazioni </vt:lpstr>
      <vt:lpstr>Parchi e Strategie Aree Interne quali relazioni </vt:lpstr>
      <vt:lpstr>Parchi e Strategie Aree Interne quali relazioni </vt:lpstr>
      <vt:lpstr>Parchi e Strategie Aree Interne  un esempio di buona pratica </vt:lpstr>
      <vt:lpstr>Parchi e Strategie Aree Interne  un esempio di buona pratica </vt:lpstr>
      <vt:lpstr>Grazie per l’attenzione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 Aree Interne e parchi in Liguria </dc:title>
  <dc:creator>Annalisa Cevasco</dc:creator>
  <cp:lastModifiedBy>Annalisa Cevasco</cp:lastModifiedBy>
  <cp:revision>8</cp:revision>
  <dcterms:created xsi:type="dcterms:W3CDTF">2023-05-29T07:27:24Z</dcterms:created>
  <dcterms:modified xsi:type="dcterms:W3CDTF">2023-06-01T07:14:24Z</dcterms:modified>
</cp:coreProperties>
</file>