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9" r:id="rId1"/>
  </p:sldMasterIdLst>
  <p:notesMasterIdLst>
    <p:notesMasterId r:id="rId22"/>
  </p:notesMasterIdLst>
  <p:sldIdLst>
    <p:sldId id="302" r:id="rId2"/>
    <p:sldId id="281" r:id="rId3"/>
    <p:sldId id="316" r:id="rId4"/>
    <p:sldId id="336" r:id="rId5"/>
    <p:sldId id="309" r:id="rId6"/>
    <p:sldId id="304" r:id="rId7"/>
    <p:sldId id="257" r:id="rId8"/>
    <p:sldId id="303" r:id="rId9"/>
    <p:sldId id="305" r:id="rId10"/>
    <p:sldId id="290" r:id="rId11"/>
    <p:sldId id="337" r:id="rId12"/>
    <p:sldId id="338" r:id="rId13"/>
    <p:sldId id="345" r:id="rId14"/>
    <p:sldId id="339" r:id="rId15"/>
    <p:sldId id="340" r:id="rId16"/>
    <p:sldId id="341" r:id="rId17"/>
    <p:sldId id="342" r:id="rId18"/>
    <p:sldId id="343" r:id="rId19"/>
    <p:sldId id="344" r:id="rId20"/>
    <p:sldId id="273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66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0" autoAdjust="0"/>
    <p:restoredTop sz="94660"/>
  </p:normalViewPr>
  <p:slideViewPr>
    <p:cSldViewPr>
      <p:cViewPr>
        <p:scale>
          <a:sx n="76" d="100"/>
          <a:sy n="76" d="100"/>
        </p:scale>
        <p:origin x="-263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8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8CD8EF-A4E2-43AF-8B64-C30A4B80F3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730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DAE63A-36E1-4EB6-982F-BF11646143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65293-5B72-41CE-B37A-5F1D085D91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A666-98B1-421B-B9E4-FFA41BBBFD1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260E17-8E8B-4FC6-A71D-6E66BD745A9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95C6A-512A-4274-B597-807B0424F95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03A7A8-F221-4442-8CA1-EFA173D5E78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B94AB7-908D-4AA3-B9F8-42CC1CC74B5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A13C7D-B28F-451D-9E5A-0092B0CCFDA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232382-B3D7-41C6-82D7-0A63F5F5351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B98768-5324-4135-AE4C-5D41D1DBF34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F8AAB8-3253-4B51-BE60-FB0443ADFEB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B27F199F-A955-4DE6-A1F8-A21587F3541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bilantes.it/" TargetMode="External"/><Relationship Id="rId2" Type="http://schemas.openxmlformats.org/officeDocument/2006/relationships/hyperlink" Target="http://www.retecamminifrancigeni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332656"/>
            <a:ext cx="7580313" cy="561662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it-IT" sz="3600" b="1" cap="all" dirty="0" smtClean="0">
              <a:solidFill>
                <a:schemeClr val="hlink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t-IT" sz="4000" b="1" cap="all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t-IT" sz="4000" b="1" cap="all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242" y="260648"/>
            <a:ext cx="1944216" cy="1944216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544062" y="2060848"/>
            <a:ext cx="7056784" cy="1732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4400" b="1" i="1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Cammini </a:t>
            </a:r>
            <a:r>
              <a:rPr lang="it-IT" sz="4400" b="1" i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e  ENTI LOCALI</a:t>
            </a:r>
            <a:endParaRPr lang="it-IT" sz="4400" b="1" cap="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esperienze </a:t>
            </a:r>
            <a:r>
              <a:rPr lang="it-IT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in RETE</a:t>
            </a:r>
            <a:endParaRPr lang="it-IT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59632" y="4464114"/>
            <a:ext cx="47321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cura di Ambra Garancini</a:t>
            </a:r>
          </a:p>
          <a:p>
            <a:r>
              <a:rPr lang="it-IT" sz="2800" dirty="0" smtClean="0"/>
              <a:t>Presidente Rete dei Cammini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300192" y="6309320"/>
            <a:ext cx="262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Pescasseroli 08.06.2023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268760"/>
            <a:ext cx="9144000" cy="5256584"/>
          </a:xfrm>
        </p:spPr>
        <p:txBody>
          <a:bodyPr/>
          <a:lstStyle/>
          <a:p>
            <a:pPr eaLnBrk="1" hangingPunct="1">
              <a:defRPr/>
            </a:pP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quando 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 se 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vengono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valorizzati e percorsi </a:t>
            </a:r>
            <a:r>
              <a:rPr lang="it-IT" sz="4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4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ossia se sono BENI CULTURALI «vivi»</a:t>
            </a:r>
            <a:r>
              <a:rPr lang="it-IT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4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dirty="0" smtClean="0">
                <a:solidFill>
                  <a:srgbClr val="0000FF"/>
                </a:solidFill>
              </a:rPr>
              <a:t/>
            </a:r>
            <a:br>
              <a:rPr lang="it-IT" dirty="0" smtClean="0">
                <a:solidFill>
                  <a:srgbClr val="0000FF"/>
                </a:solidFill>
              </a:rPr>
            </a:br>
            <a: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 per essere vivi </a:t>
            </a:r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avere utenti) devono </a:t>
            </a:r>
            <a:b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essere pensati come infrastrutture </a:t>
            </a:r>
            <a:br>
              <a:rPr lang="it-IT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fare proposte di qualità</a:t>
            </a:r>
            <a:br>
              <a:rPr lang="it-IT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dare segni forti della loro presenza </a:t>
            </a:r>
            <a:br>
              <a:rPr lang="it-IT" sz="32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3200" b="1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7504" y="235967"/>
            <a:ext cx="71451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 POSSONO ESSERLO SOLO </a:t>
            </a:r>
            <a:endParaRPr lang="it-IT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700808"/>
            <a:ext cx="6096000" cy="3657599"/>
          </a:xfrm>
        </p:spPr>
        <p:txBody>
          <a:bodyPr>
            <a:normAutofit fontScale="92500" lnSpcReduction="20000"/>
          </a:bodyPr>
          <a:lstStyle/>
          <a:p>
            <a:r>
              <a:rPr lang="it-IT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Il cammino per essere vivo deve essere camminato </a:t>
            </a:r>
          </a:p>
          <a:p>
            <a:r>
              <a:rPr lang="it-IT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essere </a:t>
            </a:r>
            <a:r>
              <a:rPr lang="it-IT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camminato deve anche essere «riconosciuto» e tutelato  dall’ente territoriale di </a:t>
            </a:r>
            <a:r>
              <a:rPr lang="it-IT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competenza</a:t>
            </a:r>
            <a:r>
              <a:rPr lang="it-IT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tutela</a:t>
            </a:r>
            <a:r>
              <a:rPr lang="it-IT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urbanistica, paesaggistica, infrastrutturale, turistica </a:t>
            </a:r>
          </a:p>
          <a:p>
            <a:r>
              <a:rPr lang="it-IT" sz="30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primis  </a:t>
            </a:r>
            <a:r>
              <a:rPr lang="it-IT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dai Comuni, titolari della gestione del loro territorio</a:t>
            </a:r>
          </a:p>
          <a:p>
            <a:r>
              <a:rPr lang="it-IT" dirty="0"/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43800" cy="698376"/>
          </a:xfrm>
        </p:spPr>
        <p:txBody>
          <a:bodyPr/>
          <a:lstStyle/>
          <a:p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CAMMINI E ENTI LOCALI </a:t>
            </a:r>
            <a:endParaRPr lang="it-IT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8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9712" y="2204864"/>
            <a:ext cx="6096000" cy="3657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Fondamentale </a:t>
            </a: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 la sinergia </a:t>
            </a: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ruolo degli </a:t>
            </a:r>
            <a:r>
              <a:rPr lang="it-IT" sz="3600" b="1" dirty="0">
                <a:latin typeface="Calibri" panose="020F0502020204030204" pitchFamily="34" charset="0"/>
                <a:cs typeface="Calibri" panose="020F0502020204030204" pitchFamily="34" charset="0"/>
              </a:rPr>
              <a:t>Enti del </a:t>
            </a: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Terzo Settore, non </a:t>
            </a:r>
            <a:r>
              <a:rPr lang="it-IT" sz="3600" b="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caso ormai  partner richiesti in tutti </a:t>
            </a:r>
            <a:r>
              <a:rPr lang="it-IT" sz="3600" b="1" dirty="0">
                <a:latin typeface="Calibri" panose="020F0502020204030204" pitchFamily="34" charset="0"/>
                <a:cs typeface="Calibri" panose="020F0502020204030204" pitchFamily="34" charset="0"/>
              </a:rPr>
              <a:t>i bandi </a:t>
            </a: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PNRR e di </a:t>
            </a:r>
            <a:r>
              <a:rPr lang="it-IT" sz="3600" b="1" dirty="0">
                <a:latin typeface="Calibri" panose="020F0502020204030204" pitchFamily="34" charset="0"/>
                <a:cs typeface="Calibri" panose="020F0502020204030204" pitchFamily="34" charset="0"/>
              </a:rPr>
              <a:t>ultima </a:t>
            </a: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43800" cy="1418456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TERZO SETTORE, CAMMINI E ENTI LOCALI</a:t>
            </a:r>
            <a:endParaRPr lang="it-IT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7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112568"/>
          </a:xfrm>
        </p:spPr>
        <p:txBody>
          <a:bodyPr/>
          <a:lstStyle/>
          <a:p>
            <a:pPr marL="18288" indent="0">
              <a:buNone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cammini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promossi 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dall’Ufficio Speciale per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Ricostruzione dei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Comuni del Cratere 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- Sisma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2009 (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USRC)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Cammino della </a:t>
            </a:r>
            <a:r>
              <a:rPr lang="it-IT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Baronìa</a:t>
            </a:r>
            <a:endParaRPr lang="it-IT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Cammino di Celestino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Cammino dei Vestini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CamMino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dei Francescani </a:t>
            </a:r>
          </a:p>
          <a:p>
            <a:pPr marL="0" indent="0">
              <a:buNone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40 comuni, una rete di 400 km  interconnessi – terzo settore:  il CAI </a:t>
            </a:r>
            <a:endParaRPr lang="it-I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914400"/>
          </a:xfrm>
        </p:spPr>
        <p:txBody>
          <a:bodyPr/>
          <a:lstStyle/>
          <a:p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ESEMPIO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: I 4 cammini  USRC</a:t>
            </a:r>
            <a:endParaRPr lang="it-IT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729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Il CASO DELLA «VIA DEI MARSI» </a:t>
            </a:r>
          </a:p>
          <a:p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progetto di sistema</a:t>
            </a:r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elaborato dall’ERCI team Onlus di Avezzano nel 2002, recepito ed approvato dalla Provincia dell’Aquila e da ben 20 Comuni con Avezzano (Riserva Naturale «Monte Salviano» capofila), il PNALM ecc. </a:t>
            </a:r>
            <a:endParaRPr lang="it-IT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concepito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come infrastruttura verde e di mobilità dolce: «una rete di percorsi per conoscere storia, cultura e paesaggio della Marsica fucense. Una terra straordinaria nel cuore dell’Italia, ricca di storia e natur</a:t>
            </a:r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a,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tradizioni e paesaggio, vita e cultura.»</a:t>
            </a:r>
            <a:endParaRPr lang="it-I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/>
          <a:lstStyle/>
          <a:p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ESEMPI DI SINERGIA LOCALE</a:t>
            </a:r>
            <a:endParaRPr lang="it-IT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4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63688" y="2132856"/>
            <a:ext cx="6096000" cy="3657599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Il progetto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 sistema “La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Via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dei Marsi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 è stato anche proposto con delibera provinciale per l’inserimento nel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percorso denominato “Il Cammino d’Abruzzo”,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valorizzando in tal modo il  ruolo nodale del  comprensorio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Marsica, che,  con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i suoi 190.557 ettari, copre circa il 18% del territorio della Regione Abruzzo ed il 37,9% dell’ intera Provincia dell’Aquila.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7543800" cy="1607096"/>
          </a:xfrm>
        </p:spPr>
        <p:txBody>
          <a:bodyPr/>
          <a:lstStyle/>
          <a:p>
            <a:r>
              <a:rPr lang="it-IT" sz="4400" b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ia dei Marsi e </a:t>
            </a:r>
            <a:b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«Cammino d’Abruzzo»</a:t>
            </a:r>
            <a:endParaRPr lang="it-IT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42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672" y="2060848"/>
            <a:ext cx="6096000" cy="3657599"/>
          </a:xfrm>
        </p:spPr>
        <p:txBody>
          <a:bodyPr/>
          <a:lstStyle/>
          <a:p>
            <a:r>
              <a:rPr lang="it-IT" dirty="0" smtClean="0"/>
              <a:t>con </a:t>
            </a:r>
            <a:r>
              <a:rPr lang="it-IT" dirty="0"/>
              <a:t>la proposta della VIA DEI MARSI </a:t>
            </a:r>
            <a:r>
              <a:rPr lang="it-IT" dirty="0" smtClean="0"/>
              <a:t>ha creato nuove sinergie </a:t>
            </a:r>
            <a:r>
              <a:rPr lang="it-IT" dirty="0"/>
              <a:t>con tutto il territorio </a:t>
            </a:r>
            <a:r>
              <a:rPr lang="it-IT" dirty="0" smtClean="0"/>
              <a:t>arricchendo </a:t>
            </a:r>
            <a:r>
              <a:rPr lang="it-IT" dirty="0"/>
              <a:t>una rete infrastrutturale (Rete della </a:t>
            </a:r>
            <a:r>
              <a:rPr lang="it-IT" dirty="0" smtClean="0"/>
              <a:t>Mobilità </a:t>
            </a:r>
            <a:r>
              <a:rPr lang="it-IT" dirty="0"/>
              <a:t>dolce Marsicana) dedicata alla mobilità lenta che, riscoprendo sentieri e strade bianche, permette di attraversare a piedi, in bicicletta oppure a cavallo il territorio dell’Abruzzo Meridionale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43800" cy="1562472"/>
          </a:xfrm>
        </p:spPr>
        <p:txBody>
          <a:bodyPr/>
          <a:lstStyle/>
          <a:p>
            <a:r>
              <a:rPr lang="it-IT" dirty="0" smtClean="0"/>
              <a:t>La «Rete della mobilità dolce marsicana»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0270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35696" y="2564904"/>
            <a:ext cx="6096000" cy="3657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«spinta»: un Ente del Terzo Settore, consociato della RETE DEI CAMMINI: ERCI team Onlus realizzatore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del Progetto di sistema “La </a:t>
            </a:r>
            <a:r>
              <a:rPr lang="it-IT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Via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dei Marsi”.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da questa spinta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ed è sorto ad Avezzano un Centro </a:t>
            </a:r>
            <a:r>
              <a:rPr lang="it-IT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Natura Marsica – dal 2021 CEA ERCI&amp;IL SALVIANO dell’omonima Riserva Regionale -,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facendo così dell’Ecologia il motore della realtà marsicana.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43800" cy="1490464"/>
          </a:xfrm>
        </p:spPr>
        <p:txBody>
          <a:bodyPr/>
          <a:lstStyle/>
          <a:p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4400" b="1" dirty="0">
                <a:latin typeface="Calibri" panose="020F0502020204030204" pitchFamily="34" charset="0"/>
                <a:cs typeface="Calibri" panose="020F0502020204030204" pitchFamily="34" charset="0"/>
              </a:rPr>
              <a:t>Riserva del Salviano 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 il Centro Natura</a:t>
            </a:r>
            <a:r>
              <a:rPr lang="it-IT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4400" b="1" dirty="0">
                <a:latin typeface="Calibri" panose="020F0502020204030204" pitchFamily="34" charset="0"/>
                <a:cs typeface="Calibri" panose="020F0502020204030204" pitchFamily="34" charset="0"/>
              </a:rPr>
              <a:t>Avezzano</a:t>
            </a:r>
          </a:p>
        </p:txBody>
      </p:sp>
    </p:spTree>
    <p:extLst>
      <p:ext uri="{BB962C8B-B14F-4D97-AF65-F5344CB8AC3E}">
        <p14:creationId xmlns:p14="http://schemas.microsoft.com/office/powerpoint/2010/main" val="2584909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9712" y="1916832"/>
            <a:ext cx="6096000" cy="4377679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Proprio dal CEA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ERCI&amp;IL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SALVIANO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potrebbe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partire   la </a:t>
            </a:r>
            <a:r>
              <a:rPr lang="it-IT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coprogettazione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operativa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del Tavolo Tecnico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interprovinciale per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la valorizzazione e disciplina dei cammini paesaggistico-culturali e degli itinerari di pellegrinaggio in relazione alla rete europea, alle destinazioni Unesco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e, soprattutto, al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Giubileo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2025 .</a:t>
            </a:r>
            <a:endParaRPr lang="it-I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43800" cy="914400"/>
          </a:xfrm>
        </p:spPr>
        <p:txBody>
          <a:bodyPr/>
          <a:lstStyle/>
          <a:p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VERSO IL GIUBILEO</a:t>
            </a:r>
            <a:endParaRPr lang="it-IT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66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9712" y="2132856"/>
            <a:ext cx="6096000" cy="3960440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Preparazione al Giubileo: il tema  CEI della prossima edizione  (44a) della Giornata mondiale del Turismo (27 settembre 2023) </a:t>
            </a:r>
          </a:p>
          <a:p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«Favorire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gli investimenti sostenibili è anche una testimonianza di fede che si fa forte del rispetto per la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natura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creata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e affidataci da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Dio»  (</a:t>
            </a:r>
            <a:r>
              <a:rPr lang="it-IT" sz="2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Laudato</a:t>
            </a:r>
            <a:r>
              <a:rPr lang="it-IT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t-IT" sz="2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it-IT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543800" cy="792088"/>
          </a:xfrm>
        </p:spPr>
        <p:txBody>
          <a:bodyPr/>
          <a:lstStyle/>
          <a:p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«Turismo </a:t>
            </a:r>
            <a:r>
              <a:rPr lang="it-IT" sz="4400" b="1" dirty="0">
                <a:latin typeface="Calibri" panose="020F0502020204030204" pitchFamily="34" charset="0"/>
                <a:cs typeface="Calibri" panose="020F0502020204030204" pitchFamily="34" charset="0"/>
              </a:rPr>
              <a:t>e investimenti 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verdi»</a:t>
            </a:r>
            <a:endParaRPr lang="it-IT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31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18487" cy="48275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28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RETE DEI CAMMINI: L’ESPERIENZA nazionale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ASSOCIAZIONI IMPEGNATE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b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SUI  CAMMINI DI TUTTA ITALIA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4800" b="1" dirty="0" smtClean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48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</a:t>
            </a:r>
            <a:r>
              <a:rPr lang="it-IT" sz="48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turismo sostenibile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48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nella mobilità lenta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5438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CHI SIAMO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051425" cy="46370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0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Testi e Presentazione: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Ambra Garancini – presidente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RETE DEI CAMMINI   - IUBILANTES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Via G. Ferrari 2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800" b="1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www.retecamminifrancigeni.eu</a:t>
            </a:r>
            <a:endParaRPr lang="it-IT" sz="1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800" b="1" dirty="0" smtClean="0">
                <a:solidFill>
                  <a:schemeClr val="tx1">
                    <a:lumMod val="95000"/>
                  </a:schemeClr>
                </a:solidFill>
                <a:hlinkClick r:id="rId3"/>
              </a:rPr>
              <a:t>www.iubilantes.it</a:t>
            </a:r>
            <a:endParaRPr lang="it-IT" sz="1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8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600" b="1" dirty="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CREDITS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75856" y="620688"/>
            <a:ext cx="47110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Turismo sostenibile</a:t>
            </a:r>
            <a:endParaRPr lang="it-IT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484784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-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Promuovere la conoscenza e la valorizzazione delle culture e delle tradizioni locali</a:t>
            </a:r>
          </a:p>
          <a:p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Rispettare l'ambiente e dei sistemi di vita dei paesi, dei territori e delle popolazioni ospitanti</a:t>
            </a:r>
            <a:endParaRPr lang="it-I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3" y="346408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Strutture di accoglienza, cibi, mezzi di trasporto,  stili di vita, uso di materiali </a:t>
            </a:r>
            <a:r>
              <a:rPr lang="it-IT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sostenibili</a:t>
            </a:r>
            <a:endParaRPr lang="it-IT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75166" y="4295077"/>
            <a:ext cx="5049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Certificazioni e controlli di qualità</a:t>
            </a:r>
            <a:endParaRPr 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92705" y="5013176"/>
            <a:ext cx="639623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 TURISMO CHE NON «consuma» </a:t>
            </a:r>
          </a:p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NON  GENERA DEGRADO</a:t>
            </a:r>
          </a:p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ma VALORIZZA e GENERA BELLEZZA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9712" y="1556792"/>
            <a:ext cx="6096000" cy="3657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Il viaggio a piedi, il muoversi a piedi </a:t>
            </a:r>
          </a:p>
          <a:p>
            <a:pPr marL="0" indent="0" algn="ctr">
              <a:buNone/>
            </a:pPr>
            <a: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è lo strumento basico </a:t>
            </a:r>
          </a:p>
          <a:p>
            <a: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del turismo sostenibile</a:t>
            </a:r>
          </a:p>
          <a:p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ella tutela del territorio e del nostro futuro </a:t>
            </a:r>
          </a:p>
          <a:p>
            <a:pPr marL="0" indent="0">
              <a:buNone/>
            </a:pPr>
            <a:endParaRPr lang="it-IT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è il nostro  «futuro antico»</a:t>
            </a:r>
            <a:endParaRPr lang="it-IT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43800" cy="914400"/>
          </a:xfrm>
        </p:spPr>
        <p:txBody>
          <a:bodyPr/>
          <a:lstStyle/>
          <a:p>
            <a:pPr algn="r"/>
            <a:r>
              <a:rPr lang="it-IT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Mobilità lenta</a:t>
            </a:r>
            <a:endParaRPr lang="it-I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1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CasellaDiTesto 1"/>
          <p:cNvSpPr txBox="1">
            <a:spLocks noChangeArrowheads="1"/>
          </p:cNvSpPr>
          <p:nvPr/>
        </p:nvSpPr>
        <p:spPr bwMode="auto">
          <a:xfrm>
            <a:off x="1476375" y="1268413"/>
            <a:ext cx="640873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>
                <a:latin typeface="Tahoma" pitchFamily="34" charset="0"/>
              </a:rPr>
              <a:t> </a:t>
            </a: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CAMMINARE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=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riscoprire il mondo con modalità lenta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una esperienza straordinaria, di rimessa in gioco di sé e del mondo.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Prova di un nuovo modello di vita</a:t>
            </a:r>
            <a:r>
              <a:rPr lang="it-IT" alt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… realmente sostenibile   </a:t>
            </a:r>
            <a:endParaRPr lang="it-IT" alt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780928"/>
            <a:ext cx="8229600" cy="365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terra non è dell'Uomo, ma è </a:t>
            </a:r>
            <a:b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 bene che egli deve tramandare intatto alle future generazioni: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"La terra  è mia, e voi siete forestieri e ospiti presso di me" (</a:t>
            </a:r>
            <a:r>
              <a:rPr lang="it-IT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Lev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25,23).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351837" cy="2736453"/>
          </a:xfrm>
        </p:spPr>
        <p:txBody>
          <a:bodyPr/>
          <a:lstStyle/>
          <a:p>
            <a:pPr eaLnBrk="1" hangingPunct="1">
              <a:defRPr/>
            </a:pP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«CAMMINI» </a:t>
            </a:r>
            <a:b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come tutela </a:t>
            </a:r>
            <a:br>
              <a:rPr lang="it-IT" sz="44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del bello e della nostra stessa vita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it-IT" sz="1600" dirty="0" smtClean="0"/>
          </a:p>
          <a:p>
            <a:pPr eaLnBrk="1" hangingPunct="1">
              <a:defRPr/>
            </a:pPr>
            <a:endParaRPr lang="it-IT" b="1" dirty="0" smtClean="0"/>
          </a:p>
          <a:p>
            <a:pPr eaLnBrk="1" hangingPunct="1"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vie storiche /di pellegrinaggio non solo come cammini di fede, ma anche come </a:t>
            </a:r>
            <a:b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patrimonio della collettività locale, nazionale ed europea</a:t>
            </a:r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 patrimonio inestimabile</a:t>
            </a:r>
          </a:p>
          <a:p>
            <a:pPr eaLnBrk="1" hangingPunct="1">
              <a:defRPr/>
            </a:pPr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it-IT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scoprire, tutelare, valorizzare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it-IT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62950" cy="2695427"/>
          </a:xfrm>
        </p:spPr>
        <p:txBody>
          <a:bodyPr/>
          <a:lstStyle/>
          <a:p>
            <a:pPr eaLnBrk="1" hangingPunct="1">
              <a:defRPr/>
            </a:pP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Come «PATRIMONIO»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ovvero </a:t>
            </a: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bene </a:t>
            </a:r>
            <a:r>
              <a:rPr lang="it-IT" sz="44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collettivo  </a:t>
            </a:r>
            <a:br>
              <a:rPr lang="it-IT" sz="44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bene Culturale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743121"/>
            <a:ext cx="8013700" cy="4149725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it-IT" sz="2800" b="1" dirty="0" smtClean="0"/>
          </a:p>
          <a:p>
            <a:pPr eaLnBrk="1" hangingPunct="1"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Il paesaggio è un bene culturale, </a:t>
            </a:r>
            <a:b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anche quello derivato dall'azione umana.</a:t>
            </a:r>
          </a:p>
          <a:p>
            <a:pPr eaLnBrk="1" hangingPunct="1"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Cammini e vie storiche sono dunque un "paesaggio“</a:t>
            </a:r>
          </a:p>
          <a:p>
            <a:pPr eaLnBrk="1" hangingPunct="1"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Sono dunque anche un bene </a:t>
            </a:r>
            <a:b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culturale </a:t>
            </a:r>
          </a:p>
          <a:p>
            <a:pPr eaLnBrk="1" hangingPunct="1">
              <a:defRPr/>
            </a:pPr>
            <a:r>
              <a:rPr lang="it-IT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SONO BELLEZZA : non da sfruttare  ma da «assecondare» e rendere fruibili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endParaRPr lang="it-IT" sz="2800" b="1" dirty="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171400"/>
            <a:ext cx="8713788" cy="2996952"/>
          </a:xfrm>
        </p:spPr>
        <p:txBody>
          <a:bodyPr/>
          <a:lstStyle/>
          <a:p>
            <a:pPr eaLnBrk="1" hangingPunct="1">
              <a:defRPr/>
            </a:pP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Codice dei beni culturali e del paesaggio </a:t>
            </a:r>
            <a:b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(Decreto legislativo n.42 del </a:t>
            </a:r>
            <a:b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 Gennaio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30089"/>
            <a:ext cx="8302625" cy="3816424"/>
          </a:xfrm>
        </p:spPr>
        <p:txBody>
          <a:bodyPr>
            <a:normAutofit fontScale="77500" lnSpcReduction="20000"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it-IT" sz="3600" b="1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Strumenti </a:t>
            </a:r>
            <a:r>
              <a:rPr lang="it-IT" sz="36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PERMANENTI</a:t>
            </a:r>
            <a:r>
              <a:rPr lang="it-I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it-IT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riscoperta e rilettura sostenibile del territorio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it-IT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valorizzazione a tutto campo del territorio stesso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it-IT" sz="3600" b="1" cap="all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it-IT" sz="3600" b="1" cap="all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sz="3600" b="1" cap="all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it-IT" sz="3600" b="1" cap="all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turismo </a:t>
            </a:r>
            <a:r>
              <a:rPr lang="it-IT" sz="3600" b="1" cap="all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nuovo </a:t>
            </a:r>
            <a:endParaRPr lang="it-IT" sz="3600" b="1" cap="all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sz="3600" b="1" cap="all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Lento    attento     consapevole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376181" y="260648"/>
            <a:ext cx="7179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 CAMMINI sono ancora di più</a:t>
            </a:r>
            <a:endParaRPr lang="it-IT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e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2822</TotalTime>
  <Words>821</Words>
  <Application>Microsoft Office PowerPoint</Application>
  <PresentationFormat>Presentazione su schermo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Elementare</vt:lpstr>
      <vt:lpstr>Presentazione standard di PowerPoint</vt:lpstr>
      <vt:lpstr>CHI SIAMO</vt:lpstr>
      <vt:lpstr>Presentazione standard di PowerPoint</vt:lpstr>
      <vt:lpstr>Mobilità lenta</vt:lpstr>
      <vt:lpstr>Presentazione standard di PowerPoint</vt:lpstr>
      <vt:lpstr>I «CAMMINI»  come tutela  del bello e della nostra stessa vita </vt:lpstr>
      <vt:lpstr>Come «PATRIMONIO» ovvero  bene collettivo   bene Culturale</vt:lpstr>
      <vt:lpstr>Codice dei beni culturali e del paesaggio  (Decreto legislativo n.42 del  22 Gennaio 2004)</vt:lpstr>
      <vt:lpstr>Presentazione standard di PowerPoint</vt:lpstr>
      <vt:lpstr>quando e se vengono valorizzati e percorsi  ossia se sono BENI CULTURALI «vivi»  e per essere vivi (avere utenti) devono  essere pensati come infrastrutture  fare proposte di qualità  dare segni forti della loro presenza  </vt:lpstr>
      <vt:lpstr>CAMMINI E ENTI LOCALI </vt:lpstr>
      <vt:lpstr>  TERZO SETTORE, CAMMINI E ENTI LOCALI</vt:lpstr>
      <vt:lpstr> ESEMPIO : I 4 cammini  USRC</vt:lpstr>
      <vt:lpstr>ESEMPI DI SINERGIA LOCALE</vt:lpstr>
      <vt:lpstr>Via dei Marsi e  «Cammino d’Abruzzo»</vt:lpstr>
      <vt:lpstr>La «Rete della mobilità dolce marsicana»</vt:lpstr>
      <vt:lpstr>La Riserva del Salviano e il Centro Natura di Avezzano</vt:lpstr>
      <vt:lpstr>VERSO IL GIUBILEO</vt:lpstr>
      <vt:lpstr>«Turismo e investimenti verdi»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Percorsi nei luoghi percorsi nella memoria</dc:title>
  <dc:creator>Mater</dc:creator>
  <cp:lastModifiedBy>Utente</cp:lastModifiedBy>
  <cp:revision>213</cp:revision>
  <cp:lastPrinted>2022-05-16T17:10:51Z</cp:lastPrinted>
  <dcterms:created xsi:type="dcterms:W3CDTF">2006-12-10T22:43:03Z</dcterms:created>
  <dcterms:modified xsi:type="dcterms:W3CDTF">2023-06-07T19:01:58Z</dcterms:modified>
</cp:coreProperties>
</file>